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7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3998D-285D-481E-B8AD-1CE7927C53A9}" type="datetimeFigureOut">
              <a:rPr lang="en-IN" smtClean="0"/>
              <a:t>25-03-2025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37A4A-73A0-4A94-AAC1-D1EC7B86232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8829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96319" y="802299"/>
            <a:ext cx="5618515" cy="2541431"/>
          </a:xfrm>
        </p:spPr>
        <p:txBody>
          <a:bodyPr bIns="0"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60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96319" y="329308"/>
            <a:ext cx="3086292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4703" y="798973"/>
            <a:ext cx="802005" cy="503578"/>
          </a:xfrm>
        </p:spPr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396319" y="3528542"/>
            <a:ext cx="5618515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6922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65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8028" y="798974"/>
            <a:ext cx="1103027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3491" y="798974"/>
            <a:ext cx="5301095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6918028" y="798974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5420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75911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1756130"/>
            <a:ext cx="5617002" cy="188795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2" y="3806196"/>
            <a:ext cx="5617002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43491" y="3804985"/>
            <a:ext cx="561700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3275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890"/>
            <a:ext cx="6571343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3490" y="2013936"/>
            <a:ext cx="3125871" cy="34375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89182" y="2013936"/>
            <a:ext cx="3125652" cy="34375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3721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Straight Connector 35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3491" y="804164"/>
            <a:ext cx="6571344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9550"/>
            <a:ext cx="3125766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3491" y="2824270"/>
            <a:ext cx="3125766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89182" y="2023004"/>
            <a:ext cx="31256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89182" y="2821491"/>
            <a:ext cx="31256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352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31"/>
          <p:cNvCxnSpPr/>
          <p:nvPr/>
        </p:nvCxnSpPr>
        <p:spPr>
          <a:xfrm>
            <a:off x="1443491" y="1847088"/>
            <a:ext cx="657134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36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867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042" y="798973"/>
            <a:ext cx="2425950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56" y="798974"/>
            <a:ext cx="3828178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39042" y="3205492"/>
            <a:ext cx="2427369" cy="2248181"/>
          </a:xfrm>
        </p:spPr>
        <p:txBody>
          <a:bodyPr>
            <a:normAutofit/>
          </a:bodyPr>
          <a:lstStyle>
            <a:lvl1pPr marL="0" indent="0" algn="l"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1748" y="3205491"/>
            <a:ext cx="242327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162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4996501" y="482171"/>
            <a:ext cx="3511387" cy="5149101"/>
            <a:chOff x="6852919" y="583365"/>
            <a:chExt cx="4681849" cy="5181928"/>
          </a:xfrm>
        </p:grpSpPr>
        <p:sp>
          <p:nvSpPr>
            <p:cNvPr id="14" name="Rectangle 13"/>
            <p:cNvSpPr/>
            <p:nvPr/>
          </p:nvSpPr>
          <p:spPr>
            <a:xfrm>
              <a:off x="6852919" y="583365"/>
              <a:ext cx="4681849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Rectangle 14"/>
            <p:cNvSpPr/>
            <p:nvPr/>
          </p:nvSpPr>
          <p:spPr>
            <a:xfrm>
              <a:off x="7273787" y="915806"/>
              <a:ext cx="3844017" cy="4507918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148" y="1129513"/>
            <a:ext cx="3244935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640128" y="1122543"/>
            <a:ext cx="2234998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3492" y="3145992"/>
            <a:ext cx="3240286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36664" y="5469857"/>
            <a:ext cx="3252420" cy="320123"/>
          </a:xfrm>
        </p:spPr>
        <p:txBody>
          <a:bodyPr/>
          <a:lstStyle>
            <a:lvl1pPr algn="l">
              <a:defRPr/>
            </a:lvl1pPr>
          </a:lstStyle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37530" y="318641"/>
            <a:ext cx="3251553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1281" y="3143605"/>
            <a:ext cx="3242014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23903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015734"/>
            <a:ext cx="9144000" cy="40795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00" t="1538" r="12500" b="-1538"/>
          <a:stretch/>
        </p:blipFill>
        <p:spPr>
          <a:xfrm>
            <a:off x="-1" y="6095253"/>
            <a:ext cx="9144001" cy="774727"/>
          </a:xfrm>
          <a:prstGeom prst="rect">
            <a:avLst/>
          </a:prstGeom>
        </p:spPr>
      </p:pic>
      <p:cxnSp>
        <p:nvCxnSpPr>
          <p:cNvPr id="13" name="Straight Connector 12"/>
          <p:cNvCxnSpPr/>
          <p:nvPr/>
        </p:nvCxnSpPr>
        <p:spPr>
          <a:xfrm>
            <a:off x="0" y="6101127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3491" y="804520"/>
            <a:ext cx="6571343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3491" y="2015733"/>
            <a:ext cx="6571343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46542" y="330370"/>
            <a:ext cx="2368292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3/25/2025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3491" y="329308"/>
            <a:ext cx="403400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7725" y="798973"/>
            <a:ext cx="795746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197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6858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6858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8129" y="2264898"/>
            <a:ext cx="8145194" cy="1078832"/>
          </a:xfrm>
        </p:spPr>
        <p:txBody>
          <a:bodyPr/>
          <a:lstStyle/>
          <a:p>
            <a:r>
              <a:rPr dirty="0"/>
              <a:t>Sensors in IoT </a:t>
            </a:r>
            <a:r>
              <a:rPr lang="en-US" dirty="0"/>
              <a:t>-</a:t>
            </a:r>
            <a:r>
              <a:rPr dirty="0"/>
              <a:t>Unit 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396319" y="3531205"/>
            <a:ext cx="5618515" cy="977621"/>
          </a:xfrm>
        </p:spPr>
        <p:txBody>
          <a:bodyPr/>
          <a:lstStyle/>
          <a:p>
            <a:r>
              <a:rPr dirty="0"/>
              <a:t>An overview of sensors, their types, and working principles in IoT systems.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DEE271-DEE8-44FC-8DAE-718B001730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9988" y="321212"/>
            <a:ext cx="5641144" cy="143256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83D284B6-F34D-33C6-E510-9DFB15787B20}"/>
              </a:ext>
            </a:extLst>
          </p:cNvPr>
          <p:cNvPicPr>
            <a:picLocks noChangeAspect="1"/>
          </p:cNvPicPr>
          <p:nvPr/>
        </p:nvPicPr>
        <p:blipFill>
          <a:blip r:embed="rId3">
            <a:alphaModFix amt="70000"/>
          </a:blip>
          <a:stretch>
            <a:fillRect/>
          </a:stretch>
        </p:blipFill>
        <p:spPr>
          <a:xfrm>
            <a:off x="98474" y="183058"/>
            <a:ext cx="1450502" cy="1708867"/>
          </a:xfrm>
          <a:prstGeom prst="rect">
            <a:avLst/>
          </a:prstGeom>
        </p:spPr>
      </p:pic>
      <p:pic>
        <p:nvPicPr>
          <p:cNvPr id="7" name="Picture 6" descr="MSBTE">
            <a:extLst>
              <a:ext uri="{FF2B5EF4-FFF2-40B4-BE49-F238E27FC236}">
                <a16:creationId xmlns:a16="http://schemas.microsoft.com/office/drawing/2014/main" id="{507B1001-57C5-A5D5-292A-3381C1D1DC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144" y="183058"/>
            <a:ext cx="1731856" cy="170886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Introduction to Sensors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• Sensors detect and respond to physical changes (e.g., temperature, motion, light).</a:t>
            </a:r>
          </a:p>
          <a:p>
            <a:r>
              <a:t>• Convert physical parameters into electrical signals.</a:t>
            </a:r>
          </a:p>
          <a:p>
            <a:r>
              <a:t>• Essential for real-time data collection and automation in IoT.</a:t>
            </a:r>
          </a:p>
          <a:p>
            <a:r>
              <a:t>• Examples: Motion sensors in smart homes, soil moisture sensors in agriculture.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IoT Sensor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t>Sensors are classified as:</a:t>
            </a:r>
          </a:p>
          <a:p>
            <a:r>
              <a:t>• Active Sensors (require power): Ultrasonic, Radar, LIDAR, Infrared</a:t>
            </a:r>
          </a:p>
          <a:p>
            <a:r>
              <a:t>• Passive Sensors (no power required): Thermocouples, PIR, Photodiodes, Seismic</a:t>
            </a:r>
          </a:p>
          <a:p>
            <a:r>
              <a:t>• Analog Sensors (continuous output): LM35, LDR, Soil Moisture</a:t>
            </a:r>
          </a:p>
          <a:p>
            <a:r>
              <a:t>• Digital Sensors (discrete output): DHT11, PIR, Hall Effect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Programming with Arduino Sensors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t>• Light Sensor (LDR) – Auto lighting</a:t>
            </a:r>
          </a:p>
          <a:p>
            <a:r>
              <a:t>• Humidity Sensor (DHT11) – Weather monitoring</a:t>
            </a:r>
          </a:p>
          <a:p>
            <a:r>
              <a:t>• Temperature Sensor (LM35) – Temperature control</a:t>
            </a:r>
          </a:p>
          <a:p>
            <a:r>
              <a:t>• Motion Sensor (PIR) – Security systems</a:t>
            </a:r>
          </a:p>
          <a:p>
            <a:r>
              <a:t>• Gas Sensors (MQ-series) – Air quality monitoring</a:t>
            </a:r>
          </a:p>
          <a:p>
            <a:r>
              <a:t>• Soil Moisture Sensor – Smart irrigation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t>Basic Working Technique of Sensors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t>• Sensing Element: Detects physical changes.</a:t>
            </a:r>
          </a:p>
          <a:p>
            <a:r>
              <a:t>• Signal Conversion: Converts changes into electrical signals.</a:t>
            </a:r>
          </a:p>
          <a:p>
            <a:r>
              <a:t>• Processing Unit: Processes signals for meaningful data.</a:t>
            </a:r>
          </a:p>
          <a:p>
            <a:r>
              <a:t>• Output: Sends processed signal to microcontroller for action.</a:t>
            </a:r>
          </a:p>
          <a:p>
            <a:r>
              <a:t>Example: LM35 temperature sensor -&gt; Arduino -&gt; LCD Display.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4</TotalTime>
  <Words>252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Gill Sans MT</vt:lpstr>
      <vt:lpstr>Gallery</vt:lpstr>
      <vt:lpstr>Sensors in IoT -Unit 2</vt:lpstr>
      <vt:lpstr>Introduction to Sensors</vt:lpstr>
      <vt:lpstr>IoT Sensor Types</vt:lpstr>
      <vt:lpstr>Programming with Arduino Sensors</vt:lpstr>
      <vt:lpstr>Basic Working Technique of Sensors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Sensors in IoT -Unit 2</dc:title>
  <dc:subject/>
  <dc:creator>User</dc:creator>
  <cp:keywords/>
  <dc:description>generated using python-pptx</dc:description>
  <cp:lastModifiedBy>User</cp:lastModifiedBy>
  <cp:revision>3</cp:revision>
  <dcterms:created xsi:type="dcterms:W3CDTF">2013-01-27T09:14:16Z</dcterms:created>
  <dcterms:modified xsi:type="dcterms:W3CDTF">2025-03-25T11:43:55Z</dcterms:modified>
  <cp:category/>
</cp:coreProperties>
</file>