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73" r:id="rId3"/>
    <p:sldId id="257" r:id="rId4"/>
    <p:sldId id="274" r:id="rId5"/>
    <p:sldId id="258" r:id="rId6"/>
    <p:sldId id="259" r:id="rId7"/>
    <p:sldId id="276" r:id="rId8"/>
    <p:sldId id="260" r:id="rId9"/>
    <p:sldId id="261" r:id="rId10"/>
    <p:sldId id="262" r:id="rId11"/>
    <p:sldId id="263" r:id="rId12"/>
    <p:sldId id="277" r:id="rId13"/>
    <p:sldId id="264" r:id="rId14"/>
    <p:sldId id="265" r:id="rId15"/>
    <p:sldId id="266" r:id="rId16"/>
    <p:sldId id="267" r:id="rId17"/>
    <p:sldId id="268"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C1F438-C353-0426-BDEF-911A97FBC971}"/>
              </a:ext>
            </a:extLst>
          </p:cNvPr>
          <p:cNvSpPr/>
          <p:nvPr/>
        </p:nvSpPr>
        <p:spPr>
          <a:xfrm>
            <a:off x="609605" y="2222399"/>
            <a:ext cx="8082116" cy="2202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 name="Title 1"/>
          <p:cNvSpPr>
            <a:spLocks noGrp="1"/>
          </p:cNvSpPr>
          <p:nvPr>
            <p:ph type="ctrTitle"/>
          </p:nvPr>
        </p:nvSpPr>
        <p:spPr/>
        <p:txBody>
          <a:bodyPr/>
          <a:lstStyle/>
          <a:p>
            <a:r>
              <a:rPr lang="en-US" dirty="0"/>
              <a:t>User Experience Design Tool</a:t>
            </a:r>
          </a:p>
        </p:txBody>
      </p:sp>
      <p:sp>
        <p:nvSpPr>
          <p:cNvPr id="3" name="Subtitle 2"/>
          <p:cNvSpPr>
            <a:spLocks noGrp="1"/>
          </p:cNvSpPr>
          <p:nvPr>
            <p:ph type="subTitle" idx="1"/>
          </p:nvPr>
        </p:nvSpPr>
        <p:spPr/>
        <p:txBody>
          <a:bodyPr/>
          <a:lstStyle/>
          <a:p>
            <a:r>
              <a:rPr dirty="0">
                <a:solidFill>
                  <a:schemeClr val="tx1"/>
                </a:solidFill>
              </a:rPr>
              <a:t>UI/UX DESIGN</a:t>
            </a:r>
          </a:p>
        </p:txBody>
      </p:sp>
      <p:pic>
        <p:nvPicPr>
          <p:cNvPr id="6" name="Picture 5">
            <a:extLst>
              <a:ext uri="{FF2B5EF4-FFF2-40B4-BE49-F238E27FC236}">
                <a16:creationId xmlns:a16="http://schemas.microsoft.com/office/drawing/2014/main" id="{83D284B6-F34D-33C6-E510-9DFB15787B20}"/>
              </a:ext>
            </a:extLst>
          </p:cNvPr>
          <p:cNvPicPr>
            <a:picLocks noChangeAspect="1"/>
          </p:cNvPicPr>
          <p:nvPr/>
        </p:nvPicPr>
        <p:blipFill>
          <a:blip r:embed="rId2">
            <a:alphaModFix amt="70000"/>
          </a:blip>
          <a:stretch>
            <a:fillRect/>
          </a:stretch>
        </p:blipFill>
        <p:spPr>
          <a:xfrm>
            <a:off x="184048" y="149481"/>
            <a:ext cx="1025320" cy="1708867"/>
          </a:xfrm>
          <a:prstGeom prst="rect">
            <a:avLst/>
          </a:prstGeom>
        </p:spPr>
      </p:pic>
      <p:pic>
        <p:nvPicPr>
          <p:cNvPr id="11266" name="Picture 2" descr="MSBTE">
            <a:extLst>
              <a:ext uri="{FF2B5EF4-FFF2-40B4-BE49-F238E27FC236}">
                <a16:creationId xmlns:a16="http://schemas.microsoft.com/office/drawing/2014/main" id="{507B1001-57C5-A5D5-292A-3381C1D1DC54}"/>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7306752" y="57507"/>
            <a:ext cx="1731856" cy="1708867"/>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effectLst>
                  <a:outerShdw blurRad="38100" dist="38100" dir="2700000" algn="tl">
                    <a:srgbClr val="000000">
                      <a:alpha val="43137"/>
                    </a:srgbClr>
                  </a:outerShdw>
                </a:effectLst>
                <a:latin typeface="Algerian" panose="04020705040A02060702" pitchFamily="82" charset="0"/>
              </a:rPr>
              <a:t>Example Open-Source Tools Supporting These Features:</a:t>
            </a:r>
            <a:endParaRPr lang="en-IN" sz="4000" dirty="0">
              <a:effectLst>
                <a:outerShdw blurRad="38100" dist="38100" dir="2700000" algn="tl">
                  <a:srgbClr val="000000">
                    <a:alpha val="43137"/>
                  </a:srgbClr>
                </a:outerShdw>
              </a:effectLst>
              <a:latin typeface="Algerian" panose="04020705040A02060702" pitchFamily="82" charset="0"/>
            </a:endParaRPr>
          </a:p>
        </p:txBody>
      </p:sp>
      <p:sp>
        <p:nvSpPr>
          <p:cNvPr id="5" name="Rectangle 4">
            <a:extLst>
              <a:ext uri="{FF2B5EF4-FFF2-40B4-BE49-F238E27FC236}">
                <a16:creationId xmlns:a16="http://schemas.microsoft.com/office/drawing/2014/main" id="{E4CDB34E-633C-DBEA-6DF5-CC00C1F692AF}"/>
              </a:ext>
            </a:extLst>
          </p:cNvPr>
          <p:cNvSpPr/>
          <p:nvPr/>
        </p:nvSpPr>
        <p:spPr>
          <a:xfrm>
            <a:off x="457200" y="1789471"/>
            <a:ext cx="8411497" cy="39230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3" name="Content Placeholder 2"/>
          <p:cNvSpPr>
            <a:spLocks noGrp="1"/>
          </p:cNvSpPr>
          <p:nvPr>
            <p:ph idx="1"/>
          </p:nvPr>
        </p:nvSpPr>
        <p:spPr>
          <a:xfrm>
            <a:off x="457200" y="1905001"/>
            <a:ext cx="8229600" cy="3640394"/>
          </a:xfrm>
        </p:spPr>
        <p:txBody>
          <a:bodyPr>
            <a:normAutofit fontScale="77500" lnSpcReduction="20000"/>
          </a:bodyPr>
          <a:lstStyle/>
          <a:p>
            <a:pPr marL="0" indent="0">
              <a:buNone/>
            </a:pPr>
            <a:r>
              <a:rPr lang="en-IN" sz="3000" dirty="0">
                <a:latin typeface="Times New Roman" panose="02020603050405020304" pitchFamily="18" charset="0"/>
                <a:cs typeface="Times New Roman" panose="02020603050405020304" pitchFamily="18" charset="0"/>
              </a:rPr>
              <a:t>1.	</a:t>
            </a:r>
            <a:r>
              <a:rPr lang="en-IN" sz="3000" dirty="0" err="1">
                <a:latin typeface="Times New Roman" panose="02020603050405020304" pitchFamily="18" charset="0"/>
                <a:cs typeface="Times New Roman" panose="02020603050405020304" pitchFamily="18" charset="0"/>
              </a:rPr>
              <a:t>Penpot</a:t>
            </a:r>
            <a:r>
              <a:rPr lang="en-IN" sz="3000" dirty="0">
                <a:latin typeface="Times New Roman" panose="02020603050405020304" pitchFamily="18" charset="0"/>
                <a:cs typeface="Times New Roman" panose="02020603050405020304" pitchFamily="18" charset="0"/>
              </a:rPr>
              <a:t>:</a:t>
            </a:r>
          </a:p>
          <a:p>
            <a:pPr marL="0" indent="0">
              <a:buNone/>
            </a:pPr>
            <a:r>
              <a:rPr lang="en-IN" sz="3000" dirty="0">
                <a:latin typeface="Times New Roman" panose="02020603050405020304" pitchFamily="18" charset="0"/>
                <a:cs typeface="Times New Roman" panose="02020603050405020304" pitchFamily="18" charset="0"/>
              </a:rPr>
              <a:t>		Fully open source and web-based.</a:t>
            </a:r>
          </a:p>
          <a:p>
            <a:pPr marL="0" indent="0">
              <a:buNone/>
            </a:pPr>
            <a:r>
              <a:rPr lang="en-IN" sz="3000" dirty="0">
                <a:latin typeface="Times New Roman" panose="02020603050405020304" pitchFamily="18" charset="0"/>
                <a:cs typeface="Times New Roman" panose="02020603050405020304" pitchFamily="18" charset="0"/>
              </a:rPr>
              <a:t>		Supports prototyping with navigations and interactions.</a:t>
            </a:r>
          </a:p>
          <a:p>
            <a:pPr marL="0" indent="0">
              <a:buNone/>
            </a:pPr>
            <a:r>
              <a:rPr lang="en-IN" sz="3000" dirty="0">
                <a:latin typeface="Times New Roman" panose="02020603050405020304" pitchFamily="18" charset="0"/>
                <a:cs typeface="Times New Roman" panose="02020603050405020304" pitchFamily="18" charset="0"/>
              </a:rPr>
              <a:t>		Allows creating libraries for consistent design.</a:t>
            </a:r>
          </a:p>
          <a:p>
            <a:pPr marL="0" indent="0">
              <a:buNone/>
            </a:pPr>
            <a:r>
              <a:rPr lang="en-IN" sz="3000" dirty="0">
                <a:latin typeface="Times New Roman" panose="02020603050405020304" pitchFamily="18" charset="0"/>
                <a:cs typeface="Times New Roman" panose="02020603050405020304" pitchFamily="18" charset="0"/>
              </a:rPr>
              <a:t>2.	Lunacy:</a:t>
            </a:r>
          </a:p>
          <a:p>
            <a:pPr marL="0" indent="0">
              <a:buNone/>
            </a:pPr>
            <a:r>
              <a:rPr lang="en-IN" sz="3000" dirty="0">
                <a:latin typeface="Times New Roman" panose="02020603050405020304" pitchFamily="18" charset="0"/>
                <a:cs typeface="Times New Roman" panose="02020603050405020304" pitchFamily="18" charset="0"/>
              </a:rPr>
              <a:t>		Lightweight desktop app with collaboration features.</a:t>
            </a:r>
          </a:p>
          <a:p>
            <a:pPr marL="0" indent="0">
              <a:buNone/>
            </a:pPr>
            <a:r>
              <a:rPr lang="en-IN" sz="3000" dirty="0">
                <a:latin typeface="Times New Roman" panose="02020603050405020304" pitchFamily="18" charset="0"/>
                <a:cs typeface="Times New Roman" panose="02020603050405020304" pitchFamily="18" charset="0"/>
              </a:rPr>
              <a:t>		Includes pre-made libraries for buttons and navigation.</a:t>
            </a:r>
          </a:p>
          <a:p>
            <a:pPr marL="0" indent="0">
              <a:buNone/>
            </a:pPr>
            <a:r>
              <a:rPr lang="en-IN" sz="3000" dirty="0">
                <a:latin typeface="Times New Roman" panose="02020603050405020304" pitchFamily="18" charset="0"/>
                <a:cs typeface="Times New Roman" panose="02020603050405020304" pitchFamily="18" charset="0"/>
              </a:rPr>
              <a:t>3.	Akira:</a:t>
            </a:r>
          </a:p>
          <a:p>
            <a:pPr marL="0" indent="0">
              <a:buNone/>
            </a:pPr>
            <a:r>
              <a:rPr lang="en-IN" sz="3000" dirty="0">
                <a:latin typeface="Times New Roman" panose="02020603050405020304" pitchFamily="18" charset="0"/>
                <a:cs typeface="Times New Roman" panose="02020603050405020304" pitchFamily="18" charset="0"/>
              </a:rPr>
              <a:t>		Designed specifically for Linux users.</a:t>
            </a:r>
          </a:p>
          <a:p>
            <a:pPr marL="0" indent="0">
              <a:buNone/>
            </a:pPr>
            <a:r>
              <a:rPr lang="en-IN" sz="3000" dirty="0">
                <a:latin typeface="Times New Roman" panose="02020603050405020304" pitchFamily="18" charset="0"/>
                <a:cs typeface="Times New Roman" panose="02020603050405020304" pitchFamily="18" charset="0"/>
              </a:rPr>
              <a:t>		Focused on interface and interaction design.</a:t>
            </a:r>
          </a:p>
          <a:p>
            <a:pPr marL="0" indent="0">
              <a:buNone/>
            </a:pPr>
            <a:endParaRPr lang="en-IN"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Gamification with Animation</a:t>
            </a:r>
            <a:endParaRPr lang="en-IN" dirty="0">
              <a:effectLst>
                <a:outerShdw blurRad="38100" dist="38100" dir="2700000" algn="tl">
                  <a:srgbClr val="000000">
                    <a:alpha val="43137"/>
                  </a:srgbClr>
                </a:outerShdw>
              </a:effectLst>
              <a:latin typeface="Algerian" panose="04020705040A02060702" pitchFamily="82" charset="0"/>
            </a:endParaRPr>
          </a:p>
        </p:txBody>
      </p:sp>
      <p:sp>
        <p:nvSpPr>
          <p:cNvPr id="5" name="Rectangle 4">
            <a:extLst>
              <a:ext uri="{FF2B5EF4-FFF2-40B4-BE49-F238E27FC236}">
                <a16:creationId xmlns:a16="http://schemas.microsoft.com/office/drawing/2014/main" id="{092A6DD7-D08C-91F3-1379-F0665F854ED7}"/>
              </a:ext>
            </a:extLst>
          </p:cNvPr>
          <p:cNvSpPr/>
          <p:nvPr/>
        </p:nvSpPr>
        <p:spPr>
          <a:xfrm>
            <a:off x="39329" y="1238865"/>
            <a:ext cx="9065344" cy="51152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3" name="Content Placeholder 2"/>
          <p:cNvSpPr>
            <a:spLocks noGrp="1"/>
          </p:cNvSpPr>
          <p:nvPr>
            <p:ph idx="1"/>
          </p:nvPr>
        </p:nvSpPr>
        <p:spPr>
          <a:xfrm>
            <a:off x="457200" y="1600200"/>
            <a:ext cx="8229600" cy="5115231"/>
          </a:xfrm>
        </p:spPr>
        <p:txBody>
          <a:bodyPr>
            <a:normAutofit/>
          </a:bodyPr>
          <a:lstStyle/>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Gamified elements are known for enhancing</a:t>
            </a: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user engagement by making tasks like </a:t>
            </a: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onboarding or daily check-ins fun and </a:t>
            </a: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competitive. If you add game-like animated </a:t>
            </a: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design elements every time users accomplish </a:t>
            </a: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something, you can make UX even more fun.</a:t>
            </a:r>
          </a:p>
          <a:p>
            <a:pPr marL="0" indent="0">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Gamification is a powerful tool to drive user </a:t>
            </a: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engagement. The goal is not to transform </a:t>
            </a: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user interfaces into games. Instead, designers </a:t>
            </a: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should inject fun elements into applications and systems that might otherwise lack immediacy or relevance for users.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000" b="1" dirty="0">
              <a:latin typeface="Times New Roman" panose="02020603050405020304" pitchFamily="18" charset="0"/>
              <a:cs typeface="Times New Roman" panose="02020603050405020304" pitchFamily="18" charset="0"/>
            </a:endParaRPr>
          </a:p>
        </p:txBody>
      </p:sp>
      <p:pic>
        <p:nvPicPr>
          <p:cNvPr id="4" name="Picture 3" descr="What is Gamification? | IxDF">
            <a:extLst>
              <a:ext uri="{FF2B5EF4-FFF2-40B4-BE49-F238E27FC236}">
                <a16:creationId xmlns:a16="http://schemas.microsoft.com/office/drawing/2014/main" id="{BB1E313B-8978-9188-811F-94BF1A06C0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7975" y="2278627"/>
            <a:ext cx="4296697" cy="27160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w animation + gamification can boost your FinTech product?">
            <a:extLst>
              <a:ext uri="{FF2B5EF4-FFF2-40B4-BE49-F238E27FC236}">
                <a16:creationId xmlns:a16="http://schemas.microsoft.com/office/drawing/2014/main" id="{97167189-8B96-ED9C-C309-099B07353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51" y="857250"/>
            <a:ext cx="8563897" cy="481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305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6.	Key Components of Gamification</a:t>
            </a:r>
            <a:endParaRPr lang="en-IN" dirty="0">
              <a:effectLst>
                <a:outerShdw blurRad="38100" dist="38100" dir="2700000" algn="tl">
                  <a:srgbClr val="000000">
                    <a:alpha val="43137"/>
                  </a:srgbClr>
                </a:outerShdw>
              </a:effectLst>
              <a:latin typeface="Algerian" panose="04020705040A02060702" pitchFamily="82" charset="0"/>
            </a:endParaRPr>
          </a:p>
        </p:txBody>
      </p:sp>
      <p:pic>
        <p:nvPicPr>
          <p:cNvPr id="6146" name="Picture 2" descr="Gamification Components and Design Principles">
            <a:extLst>
              <a:ext uri="{FF2B5EF4-FFF2-40B4-BE49-F238E27FC236}">
                <a16:creationId xmlns:a16="http://schemas.microsoft.com/office/drawing/2014/main" id="{573875EC-AF36-D2E5-B74F-4BE6D52F3D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8046" y="1428801"/>
            <a:ext cx="6872748" cy="5154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Key Components of Gamification</a:t>
            </a:r>
            <a:endParaRPr dirty="0">
              <a:effectLst>
                <a:outerShdw blurRad="38100" dist="38100" dir="2700000" algn="tl">
                  <a:srgbClr val="000000">
                    <a:alpha val="43137"/>
                  </a:srgbClr>
                </a:outerShdw>
              </a:effectLst>
              <a:latin typeface="Algerian" panose="04020705040A02060702" pitchFamily="82" charset="0"/>
            </a:endParaRPr>
          </a:p>
        </p:txBody>
      </p:sp>
      <p:sp>
        <p:nvSpPr>
          <p:cNvPr id="6" name="Rectangle 5">
            <a:extLst>
              <a:ext uri="{FF2B5EF4-FFF2-40B4-BE49-F238E27FC236}">
                <a16:creationId xmlns:a16="http://schemas.microsoft.com/office/drawing/2014/main" id="{B17D9D29-0F08-3BF5-8D54-E4FE74AEA950}"/>
              </a:ext>
            </a:extLst>
          </p:cNvPr>
          <p:cNvSpPr/>
          <p:nvPr/>
        </p:nvSpPr>
        <p:spPr>
          <a:xfrm>
            <a:off x="117987" y="1417638"/>
            <a:ext cx="8917858" cy="48651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ln w="0"/>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235975" y="1600200"/>
            <a:ext cx="8721212" cy="4525963"/>
          </a:xfrm>
        </p:spPr>
        <p:txBody>
          <a:bodyPr>
            <a:normAutofit fontScale="70000" lnSpcReduction="20000"/>
          </a:bodyPr>
          <a:lstStyle/>
          <a:p>
            <a:pPr marL="0" indent="0">
              <a:buNone/>
            </a:pPr>
            <a:r>
              <a:rPr lang="en-US" sz="3000" b="1" dirty="0">
                <a:latin typeface="Times New Roman" panose="02020603050405020304" pitchFamily="18" charset="0"/>
                <a:cs typeface="Times New Roman" panose="02020603050405020304" pitchFamily="18" charset="0"/>
              </a:rPr>
              <a:t>Points: </a:t>
            </a:r>
            <a:r>
              <a:rPr lang="en-US" sz="3000" dirty="0">
                <a:latin typeface="Times New Roman" panose="02020603050405020304" pitchFamily="18" charset="0"/>
                <a:cs typeface="Times New Roman" panose="02020603050405020304" pitchFamily="18" charset="0"/>
              </a:rPr>
              <a:t>A way to measure performance and progress </a:t>
            </a:r>
          </a:p>
          <a:p>
            <a:pPr marL="0" indent="0">
              <a:buNone/>
            </a:pPr>
            <a:r>
              <a:rPr lang="en-US" sz="3000" b="1" dirty="0">
                <a:latin typeface="Times New Roman" panose="02020603050405020304" pitchFamily="18" charset="0"/>
                <a:cs typeface="Times New Roman" panose="02020603050405020304" pitchFamily="18" charset="0"/>
              </a:rPr>
              <a:t>Leaderboards: </a:t>
            </a:r>
            <a:r>
              <a:rPr lang="en-US" sz="3000" dirty="0">
                <a:latin typeface="Times New Roman" panose="02020603050405020304" pitchFamily="18" charset="0"/>
                <a:cs typeface="Times New Roman" panose="02020603050405020304" pitchFamily="18" charset="0"/>
              </a:rPr>
              <a:t>A way to rank performance and encourage competition </a:t>
            </a:r>
          </a:p>
          <a:p>
            <a:pPr marL="0" indent="0">
              <a:buNone/>
            </a:pPr>
            <a:r>
              <a:rPr lang="en-US" sz="3000" b="1" dirty="0">
                <a:latin typeface="Times New Roman" panose="02020603050405020304" pitchFamily="18" charset="0"/>
                <a:cs typeface="Times New Roman" panose="02020603050405020304" pitchFamily="18" charset="0"/>
              </a:rPr>
              <a:t>Progress bars: </a:t>
            </a:r>
            <a:r>
              <a:rPr lang="en-US" sz="3000" dirty="0">
                <a:latin typeface="Times New Roman" panose="02020603050405020304" pitchFamily="18" charset="0"/>
                <a:cs typeface="Times New Roman" panose="02020603050405020304" pitchFamily="18" charset="0"/>
              </a:rPr>
              <a:t>A way to show how close a user is to completing a task or goal </a:t>
            </a:r>
          </a:p>
          <a:p>
            <a:pPr marL="0" indent="0">
              <a:buNone/>
            </a:pPr>
            <a:r>
              <a:rPr lang="en-US" sz="3000" b="1" dirty="0">
                <a:latin typeface="Times New Roman" panose="02020603050405020304" pitchFamily="18" charset="0"/>
                <a:cs typeface="Times New Roman" panose="02020603050405020304" pitchFamily="18" charset="0"/>
              </a:rPr>
              <a:t>Levels: </a:t>
            </a:r>
            <a:r>
              <a:rPr lang="en-US" sz="3000" dirty="0">
                <a:latin typeface="Times New Roman" panose="02020603050405020304" pitchFamily="18" charset="0"/>
                <a:cs typeface="Times New Roman" panose="02020603050405020304" pitchFamily="18" charset="0"/>
              </a:rPr>
              <a:t>A way to track performance by setting parameters like leveling up after completing a requirement </a:t>
            </a:r>
          </a:p>
          <a:p>
            <a:pPr marL="0" indent="0">
              <a:buNone/>
            </a:pPr>
            <a:r>
              <a:rPr lang="en-US" sz="3000" b="1" dirty="0">
                <a:latin typeface="Times New Roman" panose="02020603050405020304" pitchFamily="18" charset="0"/>
                <a:cs typeface="Times New Roman" panose="02020603050405020304" pitchFamily="18" charset="0"/>
              </a:rPr>
              <a:t>Rewards: </a:t>
            </a:r>
            <a:r>
              <a:rPr lang="en-US" sz="3000" dirty="0">
                <a:latin typeface="Times New Roman" panose="02020603050405020304" pitchFamily="18" charset="0"/>
                <a:cs typeface="Times New Roman" panose="02020603050405020304" pitchFamily="18" charset="0"/>
              </a:rPr>
              <a:t>A way to encourage desired behaviors by providing tangible incentives </a:t>
            </a:r>
          </a:p>
          <a:p>
            <a:pPr marL="0" indent="0">
              <a:buNone/>
            </a:pPr>
            <a:r>
              <a:rPr lang="en-US" sz="3000" b="1" dirty="0">
                <a:latin typeface="Times New Roman" panose="02020603050405020304" pitchFamily="18" charset="0"/>
                <a:cs typeface="Times New Roman" panose="02020603050405020304" pitchFamily="18" charset="0"/>
              </a:rPr>
              <a:t>Challenges: </a:t>
            </a:r>
            <a:r>
              <a:rPr lang="en-US" sz="3000" dirty="0">
                <a:latin typeface="Times New Roman" panose="02020603050405020304" pitchFamily="18" charset="0"/>
                <a:cs typeface="Times New Roman" panose="02020603050405020304" pitchFamily="18" charset="0"/>
              </a:rPr>
              <a:t>A way to provide hope and motivation by offering a chance of a better outcome </a:t>
            </a:r>
          </a:p>
          <a:p>
            <a:pPr marL="0" indent="0">
              <a:buNone/>
            </a:pPr>
            <a:r>
              <a:rPr lang="en-US" sz="3000" b="1" dirty="0">
                <a:latin typeface="Times New Roman" panose="02020603050405020304" pitchFamily="18" charset="0"/>
                <a:cs typeface="Times New Roman" panose="02020603050405020304" pitchFamily="18" charset="0"/>
              </a:rPr>
              <a:t>Badges: </a:t>
            </a:r>
            <a:r>
              <a:rPr lang="en-US" sz="3000" dirty="0">
                <a:latin typeface="Times New Roman" panose="02020603050405020304" pitchFamily="18" charset="0"/>
                <a:cs typeface="Times New Roman" panose="02020603050405020304" pitchFamily="18" charset="0"/>
              </a:rPr>
              <a:t>A way to recognize achievement </a:t>
            </a:r>
          </a:p>
          <a:p>
            <a:pPr marL="0" indent="0">
              <a:buNone/>
            </a:pPr>
            <a:r>
              <a:rPr lang="en-US" sz="3000" b="1" dirty="0">
                <a:latin typeface="Times New Roman" panose="02020603050405020304" pitchFamily="18" charset="0"/>
                <a:cs typeface="Times New Roman" panose="02020603050405020304" pitchFamily="18" charset="0"/>
              </a:rPr>
              <a:t>Timers: </a:t>
            </a:r>
            <a:r>
              <a:rPr lang="en-US" sz="3000" dirty="0">
                <a:latin typeface="Times New Roman" panose="02020603050405020304" pitchFamily="18" charset="0"/>
                <a:cs typeface="Times New Roman" panose="02020603050405020304" pitchFamily="18" charset="0"/>
              </a:rPr>
              <a:t>A way to set time limits </a:t>
            </a:r>
          </a:p>
          <a:p>
            <a:pPr marL="0" indent="0">
              <a:buNone/>
            </a:pPr>
            <a:r>
              <a:rPr lang="en-US" sz="3000" b="1" dirty="0">
                <a:latin typeface="Times New Roman" panose="02020603050405020304" pitchFamily="18" charset="0"/>
                <a:cs typeface="Times New Roman" panose="02020603050405020304" pitchFamily="18" charset="0"/>
              </a:rPr>
              <a:t>Stories: </a:t>
            </a:r>
            <a:r>
              <a:rPr lang="en-US" sz="3000" dirty="0">
                <a:latin typeface="Times New Roman" panose="02020603050405020304" pitchFamily="18" charset="0"/>
                <a:cs typeface="Times New Roman" panose="02020603050405020304" pitchFamily="18" charset="0"/>
              </a:rPr>
              <a:t>A way to add context and narrative </a:t>
            </a:r>
          </a:p>
          <a:p>
            <a:pPr marL="0" indent="0">
              <a:buNone/>
            </a:pPr>
            <a:r>
              <a:rPr lang="en-US" sz="3000" b="1" dirty="0">
                <a:latin typeface="Times New Roman" panose="02020603050405020304" pitchFamily="18" charset="0"/>
                <a:cs typeface="Times New Roman" panose="02020603050405020304" pitchFamily="18" charset="0"/>
              </a:rPr>
              <a:t>Social engagement: </a:t>
            </a:r>
            <a:r>
              <a:rPr lang="en-US" sz="3000" dirty="0">
                <a:latin typeface="Times New Roman" panose="02020603050405020304" pitchFamily="18" charset="0"/>
                <a:cs typeface="Times New Roman" panose="02020603050405020304" pitchFamily="18" charset="0"/>
              </a:rPr>
              <a:t>A way to encourage collaboration and participation </a:t>
            </a:r>
          </a:p>
          <a:p>
            <a:pPr marL="0" indent="0">
              <a:buNone/>
            </a:pPr>
            <a:endParaRPr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Algerian" panose="04020705040A02060702" pitchFamily="82" charset="0"/>
              </a:rPr>
              <a:t>Micro-animation</a:t>
            </a:r>
          </a:p>
        </p:txBody>
      </p:sp>
      <p:sp>
        <p:nvSpPr>
          <p:cNvPr id="5" name="Rectangle 4">
            <a:extLst>
              <a:ext uri="{FF2B5EF4-FFF2-40B4-BE49-F238E27FC236}">
                <a16:creationId xmlns:a16="http://schemas.microsoft.com/office/drawing/2014/main" id="{01ED2E7A-CC23-8BEE-CA7B-AA5EF55C4893}"/>
              </a:ext>
            </a:extLst>
          </p:cNvPr>
          <p:cNvSpPr/>
          <p:nvPr/>
        </p:nvSpPr>
        <p:spPr>
          <a:xfrm>
            <a:off x="245806" y="1417638"/>
            <a:ext cx="8711381" cy="54403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3" name="Content Placeholder 2"/>
          <p:cNvSpPr>
            <a:spLocks noGrp="1"/>
          </p:cNvSpPr>
          <p:nvPr>
            <p:ph idx="1"/>
          </p:nvPr>
        </p:nvSpPr>
        <p:spPr/>
        <p:txBody>
          <a:bodyPr/>
          <a:lstStyle/>
          <a:p>
            <a:pPr marL="0" indent="0">
              <a:lnSpc>
                <a:spcPct val="80000"/>
              </a:lnSpc>
              <a:buNone/>
            </a:pPr>
            <a:r>
              <a:rPr lang="en-IN" sz="1800">
                <a:effectLst/>
                <a:latin typeface="Times New Roman" panose="02020603050405020304" pitchFamily="18" charset="0"/>
                <a:ea typeface="Calibri" panose="020F0502020204030204" pitchFamily="34" charset="0"/>
              </a:rPr>
              <a:t>Small, subtle animations used in user interfaces to enhance the user experience and provide visual feedback.</a:t>
            </a:r>
            <a:endParaRPr lang="en-IN" sz="2300" dirty="0">
              <a:latin typeface="Times New Roman" panose="02020603050405020304" pitchFamily="18" charset="0"/>
              <a:cs typeface="Times New Roman" panose="02020603050405020304" pitchFamily="18" charset="0"/>
            </a:endParaRPr>
          </a:p>
        </p:txBody>
      </p:sp>
      <p:pic>
        <p:nvPicPr>
          <p:cNvPr id="4" name="Picture 2" descr="Bringing Micro-Interaction &amp; UI Animation to Life Through  Developer–Designer Collaborations | by Kyo Kim | Capital One Tech | Medium">
            <a:extLst>
              <a:ext uri="{FF2B5EF4-FFF2-40B4-BE49-F238E27FC236}">
                <a16:creationId xmlns:a16="http://schemas.microsoft.com/office/drawing/2014/main" id="{CAA2B631-A269-8554-AD98-25C7759D0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87" y="2192127"/>
            <a:ext cx="7993626" cy="4499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Algerian" panose="04020705040A02060702" pitchFamily="82" charset="0"/>
              </a:rPr>
              <a:t>Common Types: </a:t>
            </a:r>
          </a:p>
        </p:txBody>
      </p:sp>
      <p:sp>
        <p:nvSpPr>
          <p:cNvPr id="3" name="Content Placeholder 2"/>
          <p:cNvSpPr>
            <a:spLocks noGrp="1"/>
          </p:cNvSpPr>
          <p:nvPr>
            <p:ph idx="1"/>
          </p:nvPr>
        </p:nvSpPr>
        <p:spPr>
          <a:xfrm>
            <a:off x="457200" y="1600200"/>
            <a:ext cx="8229600" cy="3394587"/>
          </a:xfrm>
        </p:spPr>
        <p:txBody>
          <a:bodyPr>
            <a:normAutofit/>
          </a:bodyPr>
          <a:lstStyle/>
          <a:p>
            <a:pPr marL="0" indent="0">
              <a:lnSpc>
                <a:spcPct val="90000"/>
              </a:lnSpc>
              <a:buNone/>
            </a:pPr>
            <a:r>
              <a:rPr lang="en-US" sz="2300" b="1" dirty="0">
                <a:latin typeface="Times New Roman" panose="02020603050405020304" pitchFamily="18" charset="0"/>
                <a:cs typeface="Times New Roman" panose="02020603050405020304" pitchFamily="18" charset="0"/>
              </a:rPr>
              <a:t>Button animations: </a:t>
            </a:r>
            <a:r>
              <a:rPr lang="en-US" sz="2300" dirty="0">
                <a:latin typeface="Times New Roman" panose="02020603050405020304" pitchFamily="18" charset="0"/>
                <a:cs typeface="Times New Roman" panose="02020603050405020304" pitchFamily="18" charset="0"/>
              </a:rPr>
              <a:t>Add visual feedback when buttons are clicked</a:t>
            </a:r>
          </a:p>
          <a:p>
            <a:pPr marL="0" indent="0">
              <a:lnSpc>
                <a:spcPct val="90000"/>
              </a:lnSpc>
              <a:buNone/>
            </a:pPr>
            <a:r>
              <a:rPr lang="en-US" sz="2300" b="1" dirty="0">
                <a:latin typeface="Times New Roman" panose="02020603050405020304" pitchFamily="18" charset="0"/>
                <a:cs typeface="Times New Roman" panose="02020603050405020304" pitchFamily="18" charset="0"/>
              </a:rPr>
              <a:t>Icon animations: </a:t>
            </a:r>
            <a:r>
              <a:rPr lang="en-US" sz="2300" dirty="0">
                <a:latin typeface="Times New Roman" panose="02020603050405020304" pitchFamily="18" charset="0"/>
                <a:cs typeface="Times New Roman" panose="02020603050405020304" pitchFamily="18" charset="0"/>
              </a:rPr>
              <a:t>Bring icons to life and make them more interactive</a:t>
            </a:r>
          </a:p>
          <a:p>
            <a:pPr marL="0" indent="0">
              <a:lnSpc>
                <a:spcPct val="90000"/>
              </a:lnSpc>
              <a:buNone/>
            </a:pPr>
            <a:r>
              <a:rPr lang="en-US" sz="2300" b="1" dirty="0">
                <a:latin typeface="Times New Roman" panose="02020603050405020304" pitchFamily="18" charset="0"/>
                <a:cs typeface="Times New Roman" panose="02020603050405020304" pitchFamily="18" charset="0"/>
              </a:rPr>
              <a:t>Loading animations: </a:t>
            </a:r>
            <a:r>
              <a:rPr lang="en-US" sz="2300" dirty="0">
                <a:latin typeface="Times New Roman" panose="02020603050405020304" pitchFamily="18" charset="0"/>
                <a:cs typeface="Times New Roman" panose="02020603050405020304" pitchFamily="18" charset="0"/>
              </a:rPr>
              <a:t>Indicate that a process is ongoing</a:t>
            </a:r>
          </a:p>
          <a:p>
            <a:pPr marL="0" indent="0">
              <a:lnSpc>
                <a:spcPct val="90000"/>
              </a:lnSpc>
              <a:buNone/>
            </a:pPr>
            <a:r>
              <a:rPr lang="en-US" sz="2300" b="1" dirty="0">
                <a:latin typeface="Times New Roman" panose="02020603050405020304" pitchFamily="18" charset="0"/>
                <a:cs typeface="Times New Roman" panose="02020603050405020304" pitchFamily="18" charset="0"/>
              </a:rPr>
              <a:t>Transition animations: </a:t>
            </a:r>
            <a:r>
              <a:rPr lang="en-US" sz="2300" dirty="0">
                <a:latin typeface="Times New Roman" panose="02020603050405020304" pitchFamily="18" charset="0"/>
                <a:cs typeface="Times New Roman" panose="02020603050405020304" pitchFamily="18" charset="0"/>
              </a:rPr>
              <a:t>Make transitions between screens or elements smoother</a:t>
            </a:r>
          </a:p>
          <a:p>
            <a:pPr marL="0" indent="0">
              <a:lnSpc>
                <a:spcPct val="90000"/>
              </a:lnSpc>
              <a:buNone/>
            </a:pPr>
            <a:r>
              <a:rPr lang="en-US" sz="2300" b="1" dirty="0">
                <a:latin typeface="Times New Roman" panose="02020603050405020304" pitchFamily="18" charset="0"/>
                <a:cs typeface="Times New Roman" panose="02020603050405020304" pitchFamily="18" charset="0"/>
              </a:rPr>
              <a:t>Hover animations: </a:t>
            </a:r>
            <a:r>
              <a:rPr lang="en-US" sz="2300" dirty="0">
                <a:latin typeface="Times New Roman" panose="02020603050405020304" pitchFamily="18" charset="0"/>
                <a:cs typeface="Times New Roman" panose="02020603050405020304" pitchFamily="18" charset="0"/>
              </a:rPr>
              <a:t>Highlight elements when the user hovers over them</a:t>
            </a:r>
          </a:p>
          <a:p>
            <a:pPr marL="0" indent="0">
              <a:lnSpc>
                <a:spcPct val="90000"/>
              </a:lnSpc>
              <a:buNone/>
            </a:pPr>
            <a:r>
              <a:rPr lang="en-US" sz="2300" b="1" dirty="0">
                <a:latin typeface="Times New Roman" panose="02020603050405020304" pitchFamily="18" charset="0"/>
                <a:cs typeface="Times New Roman" panose="02020603050405020304" pitchFamily="18" charset="0"/>
              </a:rPr>
              <a:t>Error animations: </a:t>
            </a:r>
            <a:r>
              <a:rPr lang="en-US" sz="2300" dirty="0">
                <a:latin typeface="Times New Roman" panose="02020603050405020304" pitchFamily="18" charset="0"/>
                <a:cs typeface="Times New Roman" panose="02020603050405020304" pitchFamily="18" charset="0"/>
              </a:rPr>
              <a:t>Provide visual feedback when an error occurs</a:t>
            </a:r>
          </a:p>
          <a:p>
            <a:pPr marL="0" indent="0">
              <a:lnSpc>
                <a:spcPct val="90000"/>
              </a:lnSpc>
              <a:buNone/>
            </a:pPr>
            <a:endParaRPr lang="en-IN" sz="2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8.	•	Combining Gamification and Micro-animation</a:t>
            </a:r>
          </a:p>
        </p:txBody>
      </p:sp>
      <p:sp>
        <p:nvSpPr>
          <p:cNvPr id="7" name="Rectangle 6">
            <a:extLst>
              <a:ext uri="{FF2B5EF4-FFF2-40B4-BE49-F238E27FC236}">
                <a16:creationId xmlns:a16="http://schemas.microsoft.com/office/drawing/2014/main" id="{5309BA5D-1FB3-F117-0F0C-31D8EE53E132}"/>
              </a:ext>
            </a:extLst>
          </p:cNvPr>
          <p:cNvSpPr/>
          <p:nvPr/>
        </p:nvSpPr>
        <p:spPr>
          <a:xfrm>
            <a:off x="363794" y="1417638"/>
            <a:ext cx="8686800" cy="53567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pic>
        <p:nvPicPr>
          <p:cNvPr id="9218" name="Picture 2" descr="Gamification in Education">
            <a:extLst>
              <a:ext uri="{FF2B5EF4-FFF2-40B4-BE49-F238E27FC236}">
                <a16:creationId xmlns:a16="http://schemas.microsoft.com/office/drawing/2014/main" id="{2C06B550-8419-7FD4-3DEC-713B6008C3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9941" y="3737629"/>
            <a:ext cx="5238750" cy="2943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2DAFF4-C156-EE2B-910A-F1783A30521D}"/>
              </a:ext>
            </a:extLst>
          </p:cNvPr>
          <p:cNvSpPr txBox="1"/>
          <p:nvPr/>
        </p:nvSpPr>
        <p:spPr>
          <a:xfrm>
            <a:off x="457200" y="1417638"/>
            <a:ext cx="8686800" cy="2291205"/>
          </a:xfrm>
          <a:prstGeom prst="rect">
            <a:avLst/>
          </a:prstGeom>
          <a:noFill/>
        </p:spPr>
        <p:txBody>
          <a:bodyPr wrap="square">
            <a:spAutoFit/>
          </a:bodyPr>
          <a:lstStyle/>
          <a:p>
            <a:pPr marL="342900" lvl="0" indent="-342900">
              <a:lnSpc>
                <a:spcPct val="115000"/>
              </a:lnSpc>
              <a:spcBef>
                <a:spcPts val="600"/>
              </a:spcBef>
              <a:spcAft>
                <a:spcPts val="600"/>
              </a:spcAft>
              <a:buSzPts val="1000"/>
              <a:buFont typeface="Symbol" panose="05050102010706020507" pitchFamily="18" charset="2"/>
              <a:buChar char=""/>
              <a:tabLst>
                <a:tab pos="457200" algn="l"/>
                <a:tab pos="914400" algn="l"/>
              </a:tabLs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Gamification can be enhanced by using micro-animations to add visual appeal, feedback, and motivation.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 pos="914400" algn="l"/>
              </a:tabLs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Micro-animations can be used to gamify interfaces by adding points, levels, badges, and other game-like elements.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 pos="914400" algn="l"/>
              </a:tabLs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This combination can create a more engaging and immersive user experience that leads to increased user engagement, motivation, and productivity.</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ank you presentation images">
            <a:extLst>
              <a:ext uri="{FF2B5EF4-FFF2-40B4-BE49-F238E27FC236}">
                <a16:creationId xmlns:a16="http://schemas.microsoft.com/office/drawing/2014/main" id="{01E740CC-3346-18D1-E31B-3E0F56D13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59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25C1F4-6BD4-2999-DC6E-5323E78F9E41}"/>
              </a:ext>
            </a:extLst>
          </p:cNvPr>
          <p:cNvPicPr>
            <a:picLocks noChangeAspect="1"/>
          </p:cNvPicPr>
          <p:nvPr/>
        </p:nvPicPr>
        <p:blipFill>
          <a:blip r:embed="rId2"/>
          <a:stretch>
            <a:fillRect/>
          </a:stretch>
        </p:blipFill>
        <p:spPr>
          <a:xfrm>
            <a:off x="1734009" y="197498"/>
            <a:ext cx="5675982" cy="6463003"/>
          </a:xfrm>
          <a:prstGeom prst="rect">
            <a:avLst/>
          </a:prstGeom>
        </p:spPr>
      </p:pic>
    </p:spTree>
    <p:extLst>
      <p:ext uri="{BB962C8B-B14F-4D97-AF65-F5344CB8AC3E}">
        <p14:creationId xmlns:p14="http://schemas.microsoft.com/office/powerpoint/2010/main" val="143152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effectLst>
                  <a:outerShdw blurRad="38100" dist="38100" dir="2700000" algn="tl">
                    <a:srgbClr val="000000">
                      <a:alpha val="43137"/>
                    </a:srgbClr>
                  </a:outerShdw>
                </a:effectLst>
                <a:latin typeface="Algerian" panose="04020705040A02060702" pitchFamily="82" charset="0"/>
              </a:rPr>
              <a:t>1.	OVERVIEW:</a:t>
            </a:r>
          </a:p>
        </p:txBody>
      </p:sp>
      <p:sp>
        <p:nvSpPr>
          <p:cNvPr id="3" name="Content Placeholder 2"/>
          <p:cNvSpPr>
            <a:spLocks noGrp="1"/>
          </p:cNvSpPr>
          <p:nvPr>
            <p:ph idx="1"/>
          </p:nvPr>
        </p:nvSpPr>
        <p:spPr>
          <a:xfrm>
            <a:off x="457200" y="1600200"/>
            <a:ext cx="8229600" cy="3178277"/>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core concept of user experience design is that users use interfaces to accomplish a task. This idea is going to be central to the way we approach the course. That is, in understanding the user and the task they want to accomplish, we'll be able to design the best interface.</a:t>
            </a:r>
          </a:p>
          <a:p>
            <a:pPr marL="0" indent="0">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User experience (UX) design is the process design teams use to create products that provide meaningful and relevant experiences to users.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N"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UX design involves the design of the entire process of acquiring and integrating the product, including aspects of branding, design, usability and function.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4E9696-45EB-FC97-AF5E-07C5B55F716B}"/>
              </a:ext>
            </a:extLst>
          </p:cNvPr>
          <p:cNvPicPr>
            <a:picLocks noChangeAspect="1"/>
          </p:cNvPicPr>
          <p:nvPr/>
        </p:nvPicPr>
        <p:blipFill>
          <a:blip r:embed="rId2"/>
          <a:stretch>
            <a:fillRect/>
          </a:stretch>
        </p:blipFill>
        <p:spPr>
          <a:xfrm>
            <a:off x="2301043" y="230021"/>
            <a:ext cx="5132144" cy="6397958"/>
          </a:xfrm>
          <a:prstGeom prst="rect">
            <a:avLst/>
          </a:prstGeom>
        </p:spPr>
      </p:pic>
    </p:spTree>
    <p:extLst>
      <p:ext uri="{BB962C8B-B14F-4D97-AF65-F5344CB8AC3E}">
        <p14:creationId xmlns:p14="http://schemas.microsoft.com/office/powerpoint/2010/main" val="520661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2.	UX Design is User-Centered:</a:t>
            </a:r>
            <a:endParaRPr lang="en-IN"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p:txBody>
          <a:bodyPr>
            <a:normAutofit/>
          </a:bodyPr>
          <a:lstStyle/>
          <a:p>
            <a:pPr marL="0" indent="0">
              <a:buNone/>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Since UX design encompasses the entire user journey, it’s a multidisciplinary field–UX designers come from various backgrounds, such as visual design, programming, psychology and interaction design. To design for human users also means working with a heightened scope regarding accessibility and accommodating many potential users’ physical limitations, such as reading small text.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3000" dirty="0">
              <a:latin typeface="Times New Roman" panose="02020603050405020304" pitchFamily="18" charset="0"/>
              <a:cs typeface="Times New Roman" panose="02020603050405020304" pitchFamily="18" charset="0"/>
            </a:endParaRPr>
          </a:p>
        </p:txBody>
      </p:sp>
      <p:pic>
        <p:nvPicPr>
          <p:cNvPr id="4" name="Picture 3" descr="Flow that shows the iterative process of user-centered design.">
            <a:extLst>
              <a:ext uri="{FF2B5EF4-FFF2-40B4-BE49-F238E27FC236}">
                <a16:creationId xmlns:a16="http://schemas.microsoft.com/office/drawing/2014/main" id="{B482E69D-8768-C346-EA72-D79723D677E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4684" y="3166346"/>
            <a:ext cx="5908839" cy="3316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effectLst>
                  <a:outerShdw blurRad="38100" dist="38100" dir="2700000" algn="tl">
                    <a:srgbClr val="000000">
                      <a:alpha val="43137"/>
                    </a:srgbClr>
                  </a:outerShdw>
                </a:effectLst>
                <a:latin typeface="Algerian" panose="04020705040A02060702" pitchFamily="82" charset="0"/>
              </a:rPr>
              <a:t>3.	</a:t>
            </a:r>
            <a:r>
              <a:rPr lang="en-US" dirty="0">
                <a:effectLst>
                  <a:outerShdw blurRad="38100" dist="38100" dir="2700000" algn="tl">
                    <a:srgbClr val="000000">
                      <a:alpha val="43137"/>
                    </a:srgbClr>
                  </a:outerShdw>
                </a:effectLst>
                <a:latin typeface="Algerian" panose="04020705040A02060702" pitchFamily="82" charset="0"/>
              </a:rPr>
              <a:t>Open Source UX Design Tools Similar to Figma:</a:t>
            </a:r>
            <a:r>
              <a:rPr lang="en-IN" dirty="0">
                <a:effectLst>
                  <a:outerShdw blurRad="38100" dist="38100" dir="2700000" algn="tl">
                    <a:srgbClr val="000000">
                      <a:alpha val="43137"/>
                    </a:srgbClr>
                  </a:outerShdw>
                </a:effectLst>
                <a:latin typeface="Algerian" panose="04020705040A02060702" pitchFamily="82" charset="0"/>
              </a:rPr>
              <a:t>:</a:t>
            </a:r>
          </a:p>
        </p:txBody>
      </p:sp>
      <p:sp>
        <p:nvSpPr>
          <p:cNvPr id="4" name="Content Placeholder 3">
            <a:extLst>
              <a:ext uri="{FF2B5EF4-FFF2-40B4-BE49-F238E27FC236}">
                <a16:creationId xmlns:a16="http://schemas.microsoft.com/office/drawing/2014/main" id="{9BF834F0-8EFE-B749-6761-5FD66BD7EDD1}"/>
              </a:ext>
            </a:extLst>
          </p:cNvPr>
          <p:cNvSpPr>
            <a:spLocks noGrp="1"/>
          </p:cNvSpPr>
          <p:nvPr>
            <p:ph idx="1"/>
          </p:nvPr>
        </p:nvSpPr>
        <p:spPr/>
        <p:txBody>
          <a:bodyPr>
            <a:normAutofit/>
          </a:bodyPr>
          <a:lstStyle/>
          <a:p>
            <a:pPr>
              <a:buFont typeface="Wingdings" panose="05000000000000000000" pitchFamily="2" charset="2"/>
              <a:buChar char="v"/>
            </a:pPr>
            <a:r>
              <a:rPr lang="en-IN" b="1" i="0" dirty="0" err="1">
                <a:effectLst/>
                <a:latin typeface="Times New Roman" panose="02020603050405020304" pitchFamily="18" charset="0"/>
                <a:cs typeface="Times New Roman" panose="02020603050405020304" pitchFamily="18" charset="0"/>
              </a:rPr>
              <a:t>Penpot</a:t>
            </a:r>
            <a:endParaRPr lang="en-IN" b="1" i="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b="1" i="0" dirty="0" err="1">
                <a:effectLst/>
                <a:latin typeface="Times New Roman" panose="02020603050405020304" pitchFamily="18" charset="0"/>
                <a:cs typeface="Times New Roman" panose="02020603050405020304" pitchFamily="18" charset="0"/>
              </a:rPr>
              <a:t>UXPin</a:t>
            </a:r>
            <a:endParaRPr lang="en-IN" b="1" i="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b="1" i="0" dirty="0" err="1">
                <a:effectLst/>
                <a:latin typeface="Times New Roman" panose="02020603050405020304" pitchFamily="18" charset="0"/>
                <a:cs typeface="Times New Roman" panose="02020603050405020304" pitchFamily="18" charset="0"/>
              </a:rPr>
              <a:t>Moqups</a:t>
            </a:r>
            <a:endParaRPr lang="en-IN" b="1" i="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b="1" i="0" dirty="0" err="1">
                <a:effectLst/>
                <a:latin typeface="Times New Roman" panose="02020603050405020304" pitchFamily="18" charset="0"/>
                <a:cs typeface="Times New Roman" panose="02020603050405020304" pitchFamily="18" charset="0"/>
              </a:rPr>
              <a:t>Uizard</a:t>
            </a:r>
            <a:endParaRPr lang="en-IN" b="1" i="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b="1" i="0" dirty="0">
                <a:effectLst/>
                <a:latin typeface="Times New Roman" panose="02020603050405020304" pitchFamily="18" charset="0"/>
                <a:cs typeface="Times New Roman" panose="02020603050405020304" pitchFamily="18" charset="0"/>
              </a:rPr>
              <a:t>Marvel</a:t>
            </a:r>
          </a:p>
          <a:p>
            <a:pPr marL="0" indent="0">
              <a:buNone/>
            </a:pPr>
            <a:r>
              <a:rPr lang="en-US" sz="2100" dirty="0">
                <a:latin typeface="Times New Roman" panose="02020603050405020304" pitchFamily="18" charset="0"/>
                <a:ea typeface="Calibri" panose="020F0502020204030204" pitchFamily="34" charset="0"/>
                <a:cs typeface="Times New Roman" panose="02020603050405020304" pitchFamily="18" charset="0"/>
              </a:rPr>
              <a:t>	UI and UX design is an important part of any product. With growing technical needs, designers and designing tools also evolve. Figma is the most popular UI/ UX design tool available right now, but there are several alternative software available like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Penpot</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UXPin</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Moqups</a:t>
            </a:r>
            <a:r>
              <a:rPr lang="en-US" sz="2100" dirty="0">
                <a:latin typeface="Times New Roman" panose="02020603050405020304" pitchFamily="18" charset="0"/>
                <a:ea typeface="Calibri" panose="020F0502020204030204" pitchFamily="34" charset="0"/>
                <a:cs typeface="Times New Roman" panose="02020603050405020304" pitchFamily="18" charset="0"/>
              </a:rPr>
              <a:t> and more. </a:t>
            </a:r>
            <a:endParaRPr lang="en-IN" sz="21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tering Figma for UI UX Designers: Unveiling 7 Hidden Features for  Creative Excellence | Shafayetul Islam Pavel, PMP®, PRINCE2®, MCPS">
            <a:extLst>
              <a:ext uri="{FF2B5EF4-FFF2-40B4-BE49-F238E27FC236}">
                <a16:creationId xmlns:a16="http://schemas.microsoft.com/office/drawing/2014/main" id="{25B8FA2E-7C36-33FA-F501-E7F48ED5D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047750"/>
            <a:ext cx="88011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66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Key Features in UX Design Tools</a:t>
            </a:r>
            <a:endParaRPr lang="en-IN"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p:txBody>
          <a:bodyPr>
            <a:normAutofit/>
          </a:bodyPr>
          <a:lstStyle/>
          <a:p>
            <a:pPr marL="0" indent="0">
              <a:buNone/>
            </a:pPr>
            <a:r>
              <a:rPr lang="en-IN" sz="1800" b="1" dirty="0">
                <a:effectLst/>
                <a:latin typeface="Times New Roman" panose="02020603050405020304" pitchFamily="18" charset="0"/>
                <a:ea typeface="Calibri" panose="020F0502020204030204" pitchFamily="34" charset="0"/>
              </a:rPr>
              <a:t>Navigations:</a:t>
            </a:r>
          </a:p>
          <a:p>
            <a:pPr marL="0" indent="0">
              <a:buNone/>
            </a:pPr>
            <a:r>
              <a:rPr lang="en-IN" sz="1800" b="1" dirty="0">
                <a:latin typeface="Times New Roman" panose="02020603050405020304" pitchFamily="18" charset="0"/>
                <a:ea typeface="Calibri" panose="020F0502020204030204" pitchFamily="34" charset="0"/>
              </a:rPr>
              <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Navigation refers to the methods and UI components that help users move between different screens, pages, or sections of a product.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1800" b="1" dirty="0">
              <a:effectLst/>
              <a:latin typeface="Times New Roman" panose="02020603050405020304" pitchFamily="18" charset="0"/>
              <a:ea typeface="Calibri" panose="020F0502020204030204" pitchFamily="34" charset="0"/>
            </a:endParaRPr>
          </a:p>
          <a:p>
            <a:pPr marL="0" indent="0">
              <a:buNone/>
            </a:pPr>
            <a:r>
              <a:rPr lang="en-IN" sz="1800" b="1" dirty="0">
                <a:effectLst/>
                <a:latin typeface="Times New Roman" panose="02020603050405020304" pitchFamily="18" charset="0"/>
                <a:ea typeface="Calibri" panose="020F0502020204030204" pitchFamily="34" charset="0"/>
              </a:rPr>
              <a:t>Interactions:</a:t>
            </a:r>
          </a:p>
          <a:p>
            <a:pPr marL="0" indent="0">
              <a:buNone/>
            </a:pPr>
            <a:r>
              <a:rPr lang="en-IN" sz="1800" b="1" dirty="0">
                <a:latin typeface="Times New Roman" panose="02020603050405020304" pitchFamily="18" charset="0"/>
                <a:ea typeface="Calibri" panose="020F0502020204030204" pitchFamily="34" charset="0"/>
              </a:rPr>
              <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Interactions refer to the dynamic behaviour of UI components when users interact with them (e.g., clicking, hovering, or swiping).</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1800" b="1" dirty="0">
              <a:latin typeface="Times New Roman" panose="02020603050405020304" pitchFamily="18" charset="0"/>
              <a:ea typeface="Calibri" panose="020F0502020204030204" pitchFamily="34" charset="0"/>
            </a:endParaRPr>
          </a:p>
          <a:p>
            <a:pPr marL="0" indent="0">
              <a:buNone/>
            </a:pPr>
            <a:r>
              <a:rPr lang="en-IN" sz="1800" b="1" dirty="0">
                <a:effectLst/>
                <a:latin typeface="Times New Roman" panose="02020603050405020304" pitchFamily="18" charset="0"/>
                <a:ea typeface="Calibri" panose="020F0502020204030204" pitchFamily="34" charset="0"/>
              </a:rPr>
              <a:t>Buttons:</a:t>
            </a:r>
          </a:p>
          <a:p>
            <a:pPr marL="0" indent="0">
              <a:buNone/>
            </a:pPr>
            <a:r>
              <a:rPr lang="en-IN" sz="1800" b="1" dirty="0">
                <a:latin typeface="Times New Roman" panose="02020603050405020304" pitchFamily="18" charset="0"/>
                <a:ea typeface="Calibri" panose="020F0502020204030204" pitchFamily="34" charset="0"/>
              </a:rPr>
              <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Buttons are interactive elements used for performing actions (e.g., Submit, Cancel, Next).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1800" b="1" dirty="0">
              <a:effectLst/>
              <a:latin typeface="Times New Roman" panose="02020603050405020304" pitchFamily="18" charset="0"/>
              <a:ea typeface="Calibri" panose="020F0502020204030204" pitchFamily="34" charset="0"/>
            </a:endParaRPr>
          </a:p>
          <a:p>
            <a:pPr marL="0" indent="0">
              <a:buNone/>
            </a:pPr>
            <a:endParaRPr lang="en-IN"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ffectLst>
                  <a:outerShdw blurRad="38100" dist="38100" dir="2700000" algn="tl">
                    <a:srgbClr val="000000">
                      <a:alpha val="43137"/>
                    </a:srgbClr>
                  </a:outerShdw>
                </a:effectLst>
                <a:latin typeface="Algerian" panose="04020705040A02060702" pitchFamily="82" charset="0"/>
              </a:rPr>
              <a:t>5.	Creating a Library in UX Design Tools</a:t>
            </a:r>
          </a:p>
        </p:txBody>
      </p:sp>
      <p:sp>
        <p:nvSpPr>
          <p:cNvPr id="3" name="Content Placeholder 2"/>
          <p:cNvSpPr>
            <a:spLocks noGrp="1"/>
          </p:cNvSpPr>
          <p:nvPr>
            <p:ph idx="1"/>
          </p:nvPr>
        </p:nvSpPr>
        <p:spPr/>
        <p:txBody>
          <a:bodyPr>
            <a:normAutofit/>
          </a:bodyPr>
          <a:lstStyle/>
          <a:p>
            <a:pPr marL="0" indent="0">
              <a:buNone/>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Steps to Create</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mj-lt"/>
              <a:buAutoNum type="arabicPeriod"/>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Define Core Elements: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mj-lt"/>
              <a:buAutoNum type="arabicPeriod"/>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Design Components: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mj-lt"/>
              <a:buAutoNum type="arabicPeriod"/>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Organize into Categories: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mj-lt"/>
              <a:buAutoNum type="arabicPeriod"/>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Share the Library: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3000" dirty="0">
              <a:latin typeface="Times New Roman" panose="02020603050405020304" pitchFamily="18" charset="0"/>
              <a:cs typeface="Times New Roman" panose="02020603050405020304" pitchFamily="18" charset="0"/>
            </a:endParaRPr>
          </a:p>
        </p:txBody>
      </p:sp>
      <p:pic>
        <p:nvPicPr>
          <p:cNvPr id="4098" name="Picture 2" descr="How to Create a UX Design Library — UX Articles by Center Centre">
            <a:extLst>
              <a:ext uri="{FF2B5EF4-FFF2-40B4-BE49-F238E27FC236}">
                <a16:creationId xmlns:a16="http://schemas.microsoft.com/office/drawing/2014/main" id="{010C71BF-9310-E011-BCE0-39EC7C4A1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49" y="3331597"/>
            <a:ext cx="5458827" cy="3526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69</TotalTime>
  <Words>833</Words>
  <Application>Microsoft Office PowerPoint</Application>
  <PresentationFormat>On-screen Show (4:3)</PresentationFormat>
  <Paragraphs>79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Algerian</vt:lpstr>
      <vt:lpstr>Arial</vt:lpstr>
      <vt:lpstr>Calibri</vt:lpstr>
      <vt:lpstr>Symbol</vt:lpstr>
      <vt:lpstr>Times New Roman</vt:lpstr>
      <vt:lpstr>Wingdings</vt:lpstr>
      <vt:lpstr>Office Theme</vt:lpstr>
      <vt:lpstr>User Experience Design Tool</vt:lpstr>
      <vt:lpstr>PowerPoint Presentation</vt:lpstr>
      <vt:lpstr>1. OVERVIEW:</vt:lpstr>
      <vt:lpstr>PowerPoint Presentation</vt:lpstr>
      <vt:lpstr>2. UX Design is User-Centered:</vt:lpstr>
      <vt:lpstr>3. Open Source UX Design Tools Similar to Figma::</vt:lpstr>
      <vt:lpstr>PowerPoint Presentation</vt:lpstr>
      <vt:lpstr>Key Features in UX Design Tools</vt:lpstr>
      <vt:lpstr>5. Creating a Library in UX Design Tools</vt:lpstr>
      <vt:lpstr>Example Open-Source Tools Supporting These Features:</vt:lpstr>
      <vt:lpstr>Gamification with Animation</vt:lpstr>
      <vt:lpstr>PowerPoint Presentation</vt:lpstr>
      <vt:lpstr>6. Key Components of Gamification</vt:lpstr>
      <vt:lpstr>Key Components of Gamification</vt:lpstr>
      <vt:lpstr>Micro-animation</vt:lpstr>
      <vt:lpstr>Common Types: </vt:lpstr>
      <vt:lpstr>8. • Combining Gamification and Micro-animation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prathameshgosavi9@outlook.com</cp:lastModifiedBy>
  <cp:revision>4</cp:revision>
  <dcterms:created xsi:type="dcterms:W3CDTF">2013-01-27T09:14:16Z</dcterms:created>
  <dcterms:modified xsi:type="dcterms:W3CDTF">2025-02-03T05:20:01Z</dcterms:modified>
  <cp:category/>
</cp:coreProperties>
</file>