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72" r:id="rId2"/>
    <p:sldId id="273" r:id="rId3"/>
    <p:sldId id="257" r:id="rId4"/>
    <p:sldId id="274" r:id="rId5"/>
    <p:sldId id="258" r:id="rId6"/>
    <p:sldId id="275" r:id="rId7"/>
    <p:sldId id="259" r:id="rId8"/>
    <p:sldId id="276" r:id="rId9"/>
    <p:sldId id="260" r:id="rId10"/>
    <p:sldId id="261" r:id="rId11"/>
    <p:sldId id="262" r:id="rId12"/>
    <p:sldId id="263" r:id="rId13"/>
    <p:sldId id="277" r:id="rId14"/>
    <p:sldId id="264" r:id="rId15"/>
    <p:sldId id="265" r:id="rId16"/>
    <p:sldId id="279" r:id="rId17"/>
    <p:sldId id="280" r:id="rId18"/>
    <p:sldId id="281" r:id="rId19"/>
    <p:sldId id="282" r:id="rId20"/>
    <p:sldId id="283" r:id="rId21"/>
    <p:sldId id="266" r:id="rId22"/>
    <p:sldId id="267" r:id="rId23"/>
    <p:sldId id="268" r:id="rId24"/>
    <p:sldId id="270" r:id="rId25"/>
    <p:sldId id="284" r:id="rId26"/>
    <p:sldId id="278"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8" d="100"/>
          <a:sy n="78" d="100"/>
        </p:scale>
        <p:origin x="1594" y="6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BCAD085-E8A6-8845-BD4E-CB4CCA059FC4}" type="datetimeFigureOut">
              <a:rPr lang="en-US" smtClean="0"/>
              <a:t>1/27/2025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CAD085-E8A6-8845-BD4E-CB4CCA059FC4}" type="datetimeFigureOut">
              <a:rPr lang="en-US" smtClean="0"/>
              <a:t>1/27/2025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CAD085-E8A6-8845-BD4E-CB4CCA059FC4}" type="datetimeFigureOut">
              <a:rPr lang="en-US" smtClean="0"/>
              <a:t>1/27/2025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CAD085-E8A6-8845-BD4E-CB4CCA059FC4}" type="datetimeFigureOut">
              <a:rPr lang="en-US" smtClean="0"/>
              <a:t>1/27/2025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9C1F438-C353-0426-BDEF-911A97FBC971}"/>
              </a:ext>
            </a:extLst>
          </p:cNvPr>
          <p:cNvSpPr/>
          <p:nvPr/>
        </p:nvSpPr>
        <p:spPr>
          <a:xfrm>
            <a:off x="609605" y="2222399"/>
            <a:ext cx="8082116" cy="220242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N"/>
          </a:p>
        </p:txBody>
      </p:sp>
      <p:sp>
        <p:nvSpPr>
          <p:cNvPr id="2" name="Title 1"/>
          <p:cNvSpPr>
            <a:spLocks noGrp="1"/>
          </p:cNvSpPr>
          <p:nvPr>
            <p:ph type="ctrTitle"/>
          </p:nvPr>
        </p:nvSpPr>
        <p:spPr/>
        <p:txBody>
          <a:bodyPr/>
          <a:lstStyle/>
          <a:p>
            <a:r>
              <a:rPr lang="en-US" dirty="0"/>
              <a:t>User Interface Design</a:t>
            </a:r>
          </a:p>
        </p:txBody>
      </p:sp>
      <p:sp>
        <p:nvSpPr>
          <p:cNvPr id="3" name="Subtitle 2"/>
          <p:cNvSpPr>
            <a:spLocks noGrp="1"/>
          </p:cNvSpPr>
          <p:nvPr>
            <p:ph type="subTitle" idx="1"/>
          </p:nvPr>
        </p:nvSpPr>
        <p:spPr/>
        <p:txBody>
          <a:bodyPr/>
          <a:lstStyle/>
          <a:p>
            <a:r>
              <a:rPr dirty="0">
                <a:solidFill>
                  <a:schemeClr val="tx1"/>
                </a:solidFill>
              </a:rPr>
              <a:t>UI/UX DESIGN</a:t>
            </a:r>
          </a:p>
        </p:txBody>
      </p:sp>
      <p:pic>
        <p:nvPicPr>
          <p:cNvPr id="6" name="Picture 5">
            <a:extLst>
              <a:ext uri="{FF2B5EF4-FFF2-40B4-BE49-F238E27FC236}">
                <a16:creationId xmlns:a16="http://schemas.microsoft.com/office/drawing/2014/main" id="{83D284B6-F34D-33C6-E510-9DFB15787B20}"/>
              </a:ext>
            </a:extLst>
          </p:cNvPr>
          <p:cNvPicPr>
            <a:picLocks noChangeAspect="1"/>
          </p:cNvPicPr>
          <p:nvPr/>
        </p:nvPicPr>
        <p:blipFill>
          <a:blip r:embed="rId2">
            <a:alphaModFix amt="70000"/>
          </a:blip>
          <a:stretch>
            <a:fillRect/>
          </a:stretch>
        </p:blipFill>
        <p:spPr>
          <a:xfrm>
            <a:off x="184048" y="149481"/>
            <a:ext cx="1025320" cy="1708867"/>
          </a:xfrm>
          <a:prstGeom prst="rect">
            <a:avLst/>
          </a:prstGeom>
        </p:spPr>
      </p:pic>
      <p:pic>
        <p:nvPicPr>
          <p:cNvPr id="11266" name="Picture 2" descr="MSBTE">
            <a:extLst>
              <a:ext uri="{FF2B5EF4-FFF2-40B4-BE49-F238E27FC236}">
                <a16:creationId xmlns:a16="http://schemas.microsoft.com/office/drawing/2014/main" id="{507B1001-57C5-A5D5-292A-3381C1D1DC54}"/>
              </a:ext>
            </a:extLst>
          </p:cNvPr>
          <p:cNvPicPr>
            <a:picLocks noChangeAspect="1" noChangeArrowheads="1"/>
          </p:cNvPicPr>
          <p:nvPr/>
        </p:nvPicPr>
        <p:blipFill>
          <a:blip r:embed="rId3">
            <a:alphaModFix amt="70000"/>
            <a:extLst>
              <a:ext uri="{28A0092B-C50C-407E-A947-70E740481C1C}">
                <a14:useLocalDpi xmlns:a14="http://schemas.microsoft.com/office/drawing/2010/main" val="0"/>
              </a:ext>
            </a:extLst>
          </a:blip>
          <a:srcRect/>
          <a:stretch>
            <a:fillRect/>
          </a:stretch>
        </p:blipFill>
        <p:spPr bwMode="auto">
          <a:xfrm>
            <a:off x="7306752" y="57507"/>
            <a:ext cx="1731856" cy="1708867"/>
          </a:xfrm>
          <a:prstGeom prst="rect">
            <a:avLst/>
          </a:prstGeom>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effectLst>
                  <a:outerShdw blurRad="38100" dist="38100" dir="2700000" algn="tl">
                    <a:srgbClr val="000000">
                      <a:alpha val="43137"/>
                    </a:srgbClr>
                  </a:outerShdw>
                </a:effectLst>
                <a:latin typeface="Algerian" panose="04020705040A02060702" pitchFamily="82" charset="0"/>
              </a:rPr>
              <a:t>5.	USER JOURNEY MAPPING:</a:t>
            </a:r>
          </a:p>
        </p:txBody>
      </p:sp>
      <p:sp>
        <p:nvSpPr>
          <p:cNvPr id="3" name="Content Placeholder 2"/>
          <p:cNvSpPr>
            <a:spLocks noGrp="1"/>
          </p:cNvSpPr>
          <p:nvPr>
            <p:ph idx="1"/>
          </p:nvPr>
        </p:nvSpPr>
        <p:spPr/>
        <p:txBody>
          <a:bodyPr>
            <a:normAutofit lnSpcReduction="10000"/>
          </a:bodyPr>
          <a:lstStyle/>
          <a:p>
            <a:pPr>
              <a:buFont typeface="Wingdings" panose="05000000000000000000" pitchFamily="2" charset="2"/>
              <a:buChar char="§"/>
            </a:pPr>
            <a:r>
              <a:rPr lang="en-US" sz="3000" dirty="0">
                <a:latin typeface="Times New Roman" panose="02020603050405020304" pitchFamily="18" charset="0"/>
                <a:cs typeface="Times New Roman" panose="02020603050405020304" pitchFamily="18" charset="0"/>
              </a:rPr>
              <a:t>User journey mapping is a technique in user interface (UI) and user experience (UX) design that helps designers understand how users interact with a product.</a:t>
            </a:r>
          </a:p>
          <a:p>
            <a:r>
              <a:rPr lang="en-US" sz="3000" dirty="0">
                <a:latin typeface="Times New Roman" panose="02020603050405020304" pitchFamily="18" charset="0"/>
                <a:cs typeface="Times New Roman" panose="02020603050405020304" pitchFamily="18" charset="0"/>
              </a:rPr>
              <a:t>It's a visual representation of the user's experience, from their first awareness of a product to after they've purchased it.</a:t>
            </a:r>
          </a:p>
          <a:p>
            <a:r>
              <a:rPr lang="en-US" sz="3000" dirty="0">
                <a:latin typeface="Times New Roman" panose="02020603050405020304" pitchFamily="18" charset="0"/>
                <a:cs typeface="Times New Roman" panose="02020603050405020304" pitchFamily="18" charset="0"/>
              </a:rPr>
              <a:t>This map helps designers see the entire user experience, allowing them to identify pain points and opportunities for improvement. </a:t>
            </a:r>
            <a:endParaRPr lang="en-IN" sz="30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effectLst>
                  <a:outerShdw blurRad="38100" dist="38100" dir="2700000" algn="tl">
                    <a:srgbClr val="000000">
                      <a:alpha val="43137"/>
                    </a:srgbClr>
                  </a:outerShdw>
                </a:effectLst>
                <a:latin typeface="Algerian" panose="04020705040A02060702" pitchFamily="82" charset="0"/>
              </a:rPr>
              <a:t>Key Components of User Journey Mapping</a:t>
            </a:r>
            <a:endParaRPr lang="en-IN" dirty="0">
              <a:effectLst>
                <a:outerShdw blurRad="38100" dist="38100" dir="2700000" algn="tl">
                  <a:srgbClr val="000000">
                    <a:alpha val="43137"/>
                  </a:srgbClr>
                </a:outerShdw>
              </a:effectLst>
              <a:latin typeface="Algerian" panose="04020705040A02060702" pitchFamily="82" charset="0"/>
            </a:endParaRPr>
          </a:p>
        </p:txBody>
      </p:sp>
      <p:sp>
        <p:nvSpPr>
          <p:cNvPr id="3" name="Content Placeholder 2"/>
          <p:cNvSpPr>
            <a:spLocks noGrp="1"/>
          </p:cNvSpPr>
          <p:nvPr>
            <p:ph idx="1"/>
          </p:nvPr>
        </p:nvSpPr>
        <p:spPr>
          <a:xfrm>
            <a:off x="457200" y="1905000"/>
            <a:ext cx="8229600" cy="4525963"/>
          </a:xfrm>
        </p:spPr>
        <p:txBody>
          <a:bodyPr>
            <a:normAutofit fontScale="85000" lnSpcReduction="10000"/>
          </a:bodyPr>
          <a:lstStyle/>
          <a:p>
            <a:pPr marL="0" indent="0">
              <a:buNone/>
            </a:pPr>
            <a:r>
              <a:rPr lang="en-US" sz="3000" dirty="0">
                <a:latin typeface="Times New Roman" panose="02020603050405020304" pitchFamily="18" charset="0"/>
                <a:cs typeface="Times New Roman" panose="02020603050405020304" pitchFamily="18" charset="0"/>
              </a:rPr>
              <a:t>•	</a:t>
            </a:r>
            <a:r>
              <a:rPr lang="en-US" sz="3000" b="1" dirty="0">
                <a:latin typeface="Times New Roman" panose="02020603050405020304" pitchFamily="18" charset="0"/>
                <a:cs typeface="Times New Roman" panose="02020603050405020304" pitchFamily="18" charset="0"/>
              </a:rPr>
              <a:t>User Personas: </a:t>
            </a:r>
            <a:r>
              <a:rPr lang="en-US" sz="3000" dirty="0">
                <a:latin typeface="Times New Roman" panose="02020603050405020304" pitchFamily="18" charset="0"/>
                <a:cs typeface="Times New Roman" panose="02020603050405020304" pitchFamily="18" charset="0"/>
              </a:rPr>
              <a:t>Detailed profiles representing different user types.</a:t>
            </a:r>
          </a:p>
          <a:p>
            <a:pPr marL="0" indent="0">
              <a:buNone/>
            </a:pPr>
            <a:r>
              <a:rPr lang="en-US" sz="3000" dirty="0">
                <a:latin typeface="Times New Roman" panose="02020603050405020304" pitchFamily="18" charset="0"/>
                <a:cs typeface="Times New Roman" panose="02020603050405020304" pitchFamily="18" charset="0"/>
              </a:rPr>
              <a:t>•	</a:t>
            </a:r>
            <a:r>
              <a:rPr lang="en-US" sz="3000" b="1" dirty="0">
                <a:latin typeface="Times New Roman" panose="02020603050405020304" pitchFamily="18" charset="0"/>
                <a:cs typeface="Times New Roman" panose="02020603050405020304" pitchFamily="18" charset="0"/>
              </a:rPr>
              <a:t>Touchpoints: </a:t>
            </a:r>
            <a:r>
              <a:rPr lang="en-US" sz="3000" dirty="0">
                <a:latin typeface="Times New Roman" panose="02020603050405020304" pitchFamily="18" charset="0"/>
                <a:cs typeface="Times New Roman" panose="02020603050405020304" pitchFamily="18" charset="0"/>
              </a:rPr>
              <a:t>Specific interactions users have with the product.</a:t>
            </a:r>
          </a:p>
          <a:p>
            <a:pPr marL="0" indent="0">
              <a:buNone/>
            </a:pPr>
            <a:r>
              <a:rPr lang="en-US" sz="3000" dirty="0">
                <a:latin typeface="Times New Roman" panose="02020603050405020304" pitchFamily="18" charset="0"/>
                <a:cs typeface="Times New Roman" panose="02020603050405020304" pitchFamily="18" charset="0"/>
              </a:rPr>
              <a:t>•	</a:t>
            </a:r>
            <a:r>
              <a:rPr lang="en-US" sz="3000" b="1" dirty="0">
                <a:latin typeface="Times New Roman" panose="02020603050405020304" pitchFamily="18" charset="0"/>
                <a:cs typeface="Times New Roman" panose="02020603050405020304" pitchFamily="18" charset="0"/>
              </a:rPr>
              <a:t>User Goals: </a:t>
            </a:r>
            <a:r>
              <a:rPr lang="en-US" sz="3000" dirty="0">
                <a:latin typeface="Times New Roman" panose="02020603050405020304" pitchFamily="18" charset="0"/>
                <a:cs typeface="Times New Roman" panose="02020603050405020304" pitchFamily="18" charset="0"/>
              </a:rPr>
              <a:t>The objectives users aim to achieve at each stage.</a:t>
            </a:r>
          </a:p>
          <a:p>
            <a:pPr marL="0" indent="0">
              <a:buNone/>
            </a:pPr>
            <a:r>
              <a:rPr lang="en-US" sz="3000" dirty="0">
                <a:latin typeface="Times New Roman" panose="02020603050405020304" pitchFamily="18" charset="0"/>
                <a:cs typeface="Times New Roman" panose="02020603050405020304" pitchFamily="18" charset="0"/>
              </a:rPr>
              <a:t>•	</a:t>
            </a:r>
            <a:r>
              <a:rPr lang="en-US" sz="3000" b="1" dirty="0">
                <a:latin typeface="Times New Roman" panose="02020603050405020304" pitchFamily="18" charset="0"/>
                <a:cs typeface="Times New Roman" panose="02020603050405020304" pitchFamily="18" charset="0"/>
              </a:rPr>
              <a:t>Emotions: </a:t>
            </a:r>
            <a:r>
              <a:rPr lang="en-US" sz="3000" dirty="0">
                <a:latin typeface="Times New Roman" panose="02020603050405020304" pitchFamily="18" charset="0"/>
                <a:cs typeface="Times New Roman" panose="02020603050405020304" pitchFamily="18" charset="0"/>
              </a:rPr>
              <a:t>The feelings users experience throughout their journey.</a:t>
            </a:r>
          </a:p>
          <a:p>
            <a:pPr marL="0" indent="0">
              <a:buNone/>
            </a:pPr>
            <a:r>
              <a:rPr lang="en-US" sz="3000" dirty="0">
                <a:latin typeface="Times New Roman" panose="02020603050405020304" pitchFamily="18" charset="0"/>
                <a:cs typeface="Times New Roman" panose="02020603050405020304" pitchFamily="18" charset="0"/>
              </a:rPr>
              <a:t>•	</a:t>
            </a:r>
            <a:r>
              <a:rPr lang="en-US" sz="3000" b="1" dirty="0">
                <a:latin typeface="Times New Roman" panose="02020603050405020304" pitchFamily="18" charset="0"/>
                <a:cs typeface="Times New Roman" panose="02020603050405020304" pitchFamily="18" charset="0"/>
              </a:rPr>
              <a:t>Pain Points: </a:t>
            </a:r>
            <a:r>
              <a:rPr lang="en-US" sz="3000" dirty="0">
                <a:latin typeface="Times New Roman" panose="02020603050405020304" pitchFamily="18" charset="0"/>
                <a:cs typeface="Times New Roman" panose="02020603050405020304" pitchFamily="18" charset="0"/>
              </a:rPr>
              <a:t>Challenges or frustrations users encounter.</a:t>
            </a:r>
          </a:p>
          <a:p>
            <a:pPr marL="0" indent="0">
              <a:buNone/>
            </a:pPr>
            <a:r>
              <a:rPr lang="en-US" sz="3000" dirty="0">
                <a:latin typeface="Times New Roman" panose="02020603050405020304" pitchFamily="18" charset="0"/>
                <a:cs typeface="Times New Roman" panose="02020603050405020304" pitchFamily="18" charset="0"/>
              </a:rPr>
              <a:t>•	</a:t>
            </a:r>
            <a:r>
              <a:rPr lang="en-US" sz="3000" b="1" dirty="0">
                <a:latin typeface="Times New Roman" panose="02020603050405020304" pitchFamily="18" charset="0"/>
                <a:cs typeface="Times New Roman" panose="02020603050405020304" pitchFamily="18" charset="0"/>
              </a:rPr>
              <a:t>Opportunities: </a:t>
            </a:r>
            <a:r>
              <a:rPr lang="en-US" sz="3000" dirty="0">
                <a:latin typeface="Times New Roman" panose="02020603050405020304" pitchFamily="18" charset="0"/>
                <a:cs typeface="Times New Roman" panose="02020603050405020304" pitchFamily="18" charset="0"/>
              </a:rPr>
              <a:t>Areas where the user experience can be improved</a:t>
            </a:r>
          </a:p>
          <a:p>
            <a:pPr marL="0" indent="0">
              <a:buNone/>
            </a:pPr>
            <a:endParaRPr lang="en-IN" sz="30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effectLst>
                  <a:outerShdw blurRad="38100" dist="38100" dir="2700000" algn="tl">
                    <a:srgbClr val="000000">
                      <a:alpha val="43137"/>
                    </a:srgbClr>
                  </a:outerShdw>
                </a:effectLst>
                <a:latin typeface="Algerian" panose="04020705040A02060702" pitchFamily="82" charset="0"/>
              </a:rPr>
              <a:t>STEPS TO CREATE A USER JOURNEY MAP</a:t>
            </a:r>
            <a:endParaRPr lang="en-IN" dirty="0">
              <a:effectLst>
                <a:outerShdw blurRad="38100" dist="38100" dir="2700000" algn="tl">
                  <a:srgbClr val="000000">
                    <a:alpha val="43137"/>
                  </a:srgbClr>
                </a:outerShdw>
              </a:effectLst>
              <a:latin typeface="Algerian" panose="04020705040A02060702" pitchFamily="82" charset="0"/>
            </a:endParaRPr>
          </a:p>
        </p:txBody>
      </p:sp>
      <p:sp>
        <p:nvSpPr>
          <p:cNvPr id="3" name="Content Placeholder 2"/>
          <p:cNvSpPr>
            <a:spLocks noGrp="1"/>
          </p:cNvSpPr>
          <p:nvPr>
            <p:ph idx="1"/>
          </p:nvPr>
        </p:nvSpPr>
        <p:spPr>
          <a:xfrm>
            <a:off x="457200" y="1600201"/>
            <a:ext cx="8229600" cy="3345426"/>
          </a:xfrm>
        </p:spPr>
        <p:txBody>
          <a:bodyPr>
            <a:normAutofit fontScale="92500" lnSpcReduction="10000"/>
          </a:bodyPr>
          <a:lstStyle/>
          <a:p>
            <a:pPr marL="0" indent="0">
              <a:buNone/>
            </a:pPr>
            <a:r>
              <a:rPr lang="en-US" sz="3000" b="1" dirty="0">
                <a:latin typeface="Times New Roman" panose="02020603050405020304" pitchFamily="18" charset="0"/>
                <a:cs typeface="Times New Roman" panose="02020603050405020304" pitchFamily="18" charset="0"/>
              </a:rPr>
              <a:t>	</a:t>
            </a:r>
            <a:r>
              <a:rPr sz="3000" b="1" dirty="0">
                <a:latin typeface="Times New Roman" panose="02020603050405020304" pitchFamily="18" charset="0"/>
                <a:cs typeface="Times New Roman" panose="02020603050405020304" pitchFamily="18" charset="0"/>
              </a:rPr>
              <a:t>Steps:</a:t>
            </a:r>
            <a:endParaRPr lang="en-US" sz="3000" b="1" dirty="0">
              <a:latin typeface="Times New Roman" panose="02020603050405020304" pitchFamily="18" charset="0"/>
              <a:cs typeface="Times New Roman" panose="02020603050405020304" pitchFamily="18" charset="0"/>
            </a:endParaRPr>
          </a:p>
          <a:p>
            <a:pPr marL="0" indent="0">
              <a:buNone/>
            </a:pPr>
            <a:endParaRPr sz="3000" b="1" dirty="0">
              <a:latin typeface="Times New Roman" panose="02020603050405020304" pitchFamily="18" charset="0"/>
              <a:cs typeface="Times New Roman" panose="02020603050405020304" pitchFamily="18" charset="0"/>
            </a:endParaRPr>
          </a:p>
          <a:p>
            <a:pPr marL="514350" indent="-514350">
              <a:buAutoNum type="arabicPeriod"/>
            </a:pPr>
            <a:r>
              <a:rPr lang="en-US" sz="3000" dirty="0">
                <a:latin typeface="Times New Roman" panose="02020603050405020304" pitchFamily="18" charset="0"/>
                <a:cs typeface="Times New Roman" panose="02020603050405020304" pitchFamily="18" charset="0"/>
              </a:rPr>
              <a:t>Identifying User Personas: </a:t>
            </a:r>
          </a:p>
          <a:p>
            <a:pPr marL="514350" indent="-514350">
              <a:buAutoNum type="arabicPeriod"/>
            </a:pPr>
            <a:r>
              <a:rPr lang="en-US" sz="3000" dirty="0">
                <a:latin typeface="Times New Roman" panose="02020603050405020304" pitchFamily="18" charset="0"/>
                <a:cs typeface="Times New Roman" panose="02020603050405020304" pitchFamily="18" charset="0"/>
              </a:rPr>
              <a:t>Mapping Out User Touchpoints:</a:t>
            </a:r>
          </a:p>
          <a:p>
            <a:pPr marL="514350" indent="-514350">
              <a:buAutoNum type="arabicPeriod" startAt="3"/>
            </a:pPr>
            <a:r>
              <a:rPr lang="en-US" sz="3000" dirty="0">
                <a:latin typeface="Times New Roman" panose="02020603050405020304" pitchFamily="18" charset="0"/>
                <a:cs typeface="Times New Roman" panose="02020603050405020304" pitchFamily="18" charset="0"/>
              </a:rPr>
              <a:t>Visualizing User Interactions: </a:t>
            </a:r>
          </a:p>
          <a:p>
            <a:pPr marL="514350" indent="-514350">
              <a:buAutoNum type="arabicPeriod" startAt="3"/>
            </a:pPr>
            <a:r>
              <a:rPr lang="en-US" sz="3000" dirty="0">
                <a:latin typeface="Times New Roman" panose="02020603050405020304" pitchFamily="18" charset="0"/>
                <a:cs typeface="Times New Roman" panose="02020603050405020304" pitchFamily="18" charset="0"/>
              </a:rPr>
              <a:t>Analyzing User Emotions:</a:t>
            </a:r>
          </a:p>
          <a:p>
            <a:pPr marL="0" indent="0">
              <a:buNone/>
            </a:pPr>
            <a:r>
              <a:rPr lang="en-US" sz="3000" dirty="0">
                <a:latin typeface="Times New Roman" panose="02020603050405020304" pitchFamily="18" charset="0"/>
                <a:cs typeface="Times New Roman" panose="02020603050405020304" pitchFamily="18" charset="0"/>
              </a:rPr>
              <a:t>5.	Identifying Pain Points and Opportunities:</a:t>
            </a:r>
          </a:p>
          <a:p>
            <a:pPr marL="0" indent="0">
              <a:buNone/>
            </a:pPr>
            <a:endParaRPr lang="en-IN" sz="30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What is a user journey map?">
            <a:extLst>
              <a:ext uri="{FF2B5EF4-FFF2-40B4-BE49-F238E27FC236}">
                <a16:creationId xmlns:a16="http://schemas.microsoft.com/office/drawing/2014/main" id="{A685AE96-20D8-8A21-027F-FBCC30ECBE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993" y="1376516"/>
            <a:ext cx="9026013" cy="45130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03052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effectLst>
                  <a:outerShdw blurRad="38100" dist="38100" dir="2700000" algn="tl">
                    <a:srgbClr val="000000">
                      <a:alpha val="43137"/>
                    </a:srgbClr>
                  </a:outerShdw>
                </a:effectLst>
                <a:latin typeface="Algerian" panose="04020705040A02060702" pitchFamily="82" charset="0"/>
              </a:rPr>
              <a:t>6.	GESTALT PRINCIPLES OF DESIGN</a:t>
            </a:r>
            <a:endParaRPr lang="en-IN" dirty="0">
              <a:effectLst>
                <a:outerShdw blurRad="38100" dist="38100" dir="2700000" algn="tl">
                  <a:srgbClr val="000000">
                    <a:alpha val="43137"/>
                  </a:srgbClr>
                </a:outerShdw>
              </a:effectLst>
              <a:latin typeface="Algerian" panose="04020705040A02060702" pitchFamily="82" charset="0"/>
            </a:endParaRPr>
          </a:p>
        </p:txBody>
      </p:sp>
      <p:pic>
        <p:nvPicPr>
          <p:cNvPr id="7170" name="Picture 2" descr="6 Gestalt Principles in UX Design – UX Hints">
            <a:extLst>
              <a:ext uri="{FF2B5EF4-FFF2-40B4-BE49-F238E27FC236}">
                <a16:creationId xmlns:a16="http://schemas.microsoft.com/office/drawing/2014/main" id="{F23D2FA4-2D40-CFE7-13DF-AB9A3E82BE1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39098" y="1417638"/>
            <a:ext cx="8047702" cy="532007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effectLst>
                  <a:outerShdw blurRad="38100" dist="38100" dir="2700000" algn="tl">
                    <a:srgbClr val="000000">
                      <a:alpha val="43137"/>
                    </a:srgbClr>
                  </a:outerShdw>
                </a:effectLst>
                <a:latin typeface="Algerian" panose="04020705040A02060702" pitchFamily="82" charset="0"/>
              </a:rPr>
              <a:t>GESTALT PRINCIPLES OF DESIGN</a:t>
            </a:r>
            <a:endParaRPr dirty="0">
              <a:effectLst>
                <a:outerShdw blurRad="38100" dist="38100" dir="2700000" algn="tl">
                  <a:srgbClr val="000000">
                    <a:alpha val="43137"/>
                  </a:srgbClr>
                </a:outerShdw>
              </a:effectLst>
              <a:latin typeface="Algerian" panose="04020705040A02060702" pitchFamily="82" charset="0"/>
            </a:endParaRPr>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IN" sz="3000" b="1" dirty="0">
                <a:latin typeface="Times New Roman" panose="02020603050405020304" pitchFamily="18" charset="0"/>
                <a:cs typeface="Times New Roman" panose="02020603050405020304" pitchFamily="18" charset="0"/>
              </a:rPr>
              <a:t>Proximity</a:t>
            </a:r>
          </a:p>
          <a:p>
            <a:pPr marL="0" indent="0">
              <a:buNone/>
            </a:pPr>
            <a:endParaRPr sz="3000" dirty="0">
              <a:latin typeface="Times New Roman" panose="02020603050405020304" pitchFamily="18" charset="0"/>
              <a:cs typeface="Times New Roman" panose="02020603050405020304" pitchFamily="18" charset="0"/>
            </a:endParaRPr>
          </a:p>
        </p:txBody>
      </p:sp>
      <p:pic>
        <p:nvPicPr>
          <p:cNvPr id="4" name="Picture 3" descr="Three small squares placed randomly on one side. Three more small squares places together on the other side.">
            <a:extLst>
              <a:ext uri="{FF2B5EF4-FFF2-40B4-BE49-F238E27FC236}">
                <a16:creationId xmlns:a16="http://schemas.microsoft.com/office/drawing/2014/main" id="{BA5FD888-0D70-078B-4821-FAF1443C4FD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06362" y="2276997"/>
            <a:ext cx="6645910" cy="373951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98737B-AE9D-63E8-14CC-54185D0D6FE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8CCD39F-43DD-FA63-8F2E-BF3082E2DF50}"/>
              </a:ext>
            </a:extLst>
          </p:cNvPr>
          <p:cNvSpPr>
            <a:spLocks noGrp="1"/>
          </p:cNvSpPr>
          <p:nvPr>
            <p:ph type="title"/>
          </p:nvPr>
        </p:nvSpPr>
        <p:spPr/>
        <p:txBody>
          <a:bodyPr>
            <a:normAutofit fontScale="90000"/>
          </a:bodyPr>
          <a:lstStyle/>
          <a:p>
            <a:r>
              <a:rPr lang="en-US" dirty="0">
                <a:effectLst>
                  <a:outerShdw blurRad="38100" dist="38100" dir="2700000" algn="tl">
                    <a:srgbClr val="000000">
                      <a:alpha val="43137"/>
                    </a:srgbClr>
                  </a:outerShdw>
                </a:effectLst>
                <a:latin typeface="Algerian" panose="04020705040A02060702" pitchFamily="82" charset="0"/>
              </a:rPr>
              <a:t>GESTALT PRINCIPLES OF DESIGN</a:t>
            </a:r>
            <a:endParaRPr dirty="0">
              <a:effectLst>
                <a:outerShdw blurRad="38100" dist="38100" dir="2700000" algn="tl">
                  <a:srgbClr val="000000">
                    <a:alpha val="43137"/>
                  </a:srgbClr>
                </a:outerShdw>
              </a:effectLst>
              <a:latin typeface="Algerian" panose="04020705040A02060702" pitchFamily="82" charset="0"/>
            </a:endParaRPr>
          </a:p>
        </p:txBody>
      </p:sp>
      <p:sp>
        <p:nvSpPr>
          <p:cNvPr id="3" name="Content Placeholder 2">
            <a:extLst>
              <a:ext uri="{FF2B5EF4-FFF2-40B4-BE49-F238E27FC236}">
                <a16:creationId xmlns:a16="http://schemas.microsoft.com/office/drawing/2014/main" id="{D2ABCADC-7ACE-7C8C-9A7E-1FE65295FD87}"/>
              </a:ext>
            </a:extLst>
          </p:cNvPr>
          <p:cNvSpPr>
            <a:spLocks noGrp="1"/>
          </p:cNvSpPr>
          <p:nvPr>
            <p:ph idx="1"/>
          </p:nvPr>
        </p:nvSpPr>
        <p:spPr/>
        <p:txBody>
          <a:bodyPr>
            <a:normAutofit/>
          </a:bodyPr>
          <a:lstStyle/>
          <a:p>
            <a:pPr marL="0" indent="0">
              <a:buNone/>
            </a:pPr>
            <a:r>
              <a:rPr lang="en-IN" sz="3000" b="1" dirty="0">
                <a:latin typeface="Times New Roman" panose="02020603050405020304" pitchFamily="18" charset="0"/>
                <a:cs typeface="Times New Roman" panose="02020603050405020304" pitchFamily="18" charset="0"/>
              </a:rPr>
              <a:t>Similarity</a:t>
            </a:r>
          </a:p>
          <a:p>
            <a:pPr marL="0" indent="0">
              <a:buNone/>
            </a:pPr>
            <a:endParaRPr sz="3000" dirty="0">
              <a:latin typeface="Times New Roman" panose="02020603050405020304" pitchFamily="18" charset="0"/>
              <a:cs typeface="Times New Roman" panose="02020603050405020304" pitchFamily="18" charset="0"/>
            </a:endParaRPr>
          </a:p>
        </p:txBody>
      </p:sp>
      <p:pic>
        <p:nvPicPr>
          <p:cNvPr id="5" name="Picture 4" descr="A grid of small grey squares with one row of squares colored blue.">
            <a:extLst>
              <a:ext uri="{FF2B5EF4-FFF2-40B4-BE49-F238E27FC236}">
                <a16:creationId xmlns:a16="http://schemas.microsoft.com/office/drawing/2014/main" id="{19029D88-720B-30A7-6949-5D7E76DCD34D}"/>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49045" y="2394022"/>
            <a:ext cx="6645910" cy="3739515"/>
          </a:xfrm>
          <a:prstGeom prst="rect">
            <a:avLst/>
          </a:prstGeom>
          <a:noFill/>
          <a:ln>
            <a:noFill/>
          </a:ln>
        </p:spPr>
      </p:pic>
    </p:spTree>
    <p:extLst>
      <p:ext uri="{BB962C8B-B14F-4D97-AF65-F5344CB8AC3E}">
        <p14:creationId xmlns:p14="http://schemas.microsoft.com/office/powerpoint/2010/main" val="36321927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1769A9-89A0-073F-E507-E08CD6F84A0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AAB3788-A4EF-CD6F-8205-BFBCC49910F5}"/>
              </a:ext>
            </a:extLst>
          </p:cNvPr>
          <p:cNvSpPr>
            <a:spLocks noGrp="1"/>
          </p:cNvSpPr>
          <p:nvPr>
            <p:ph type="title"/>
          </p:nvPr>
        </p:nvSpPr>
        <p:spPr/>
        <p:txBody>
          <a:bodyPr>
            <a:normAutofit fontScale="90000"/>
          </a:bodyPr>
          <a:lstStyle/>
          <a:p>
            <a:r>
              <a:rPr lang="en-US" dirty="0">
                <a:effectLst>
                  <a:outerShdw blurRad="38100" dist="38100" dir="2700000" algn="tl">
                    <a:srgbClr val="000000">
                      <a:alpha val="43137"/>
                    </a:srgbClr>
                  </a:outerShdw>
                </a:effectLst>
                <a:latin typeface="Algerian" panose="04020705040A02060702" pitchFamily="82" charset="0"/>
              </a:rPr>
              <a:t>GESTALT PRINCIPLES OF DESIGN</a:t>
            </a:r>
            <a:endParaRPr dirty="0">
              <a:effectLst>
                <a:outerShdw blurRad="38100" dist="38100" dir="2700000" algn="tl">
                  <a:srgbClr val="000000">
                    <a:alpha val="43137"/>
                  </a:srgbClr>
                </a:outerShdw>
              </a:effectLst>
              <a:latin typeface="Algerian" panose="04020705040A02060702" pitchFamily="82" charset="0"/>
            </a:endParaRPr>
          </a:p>
        </p:txBody>
      </p:sp>
      <p:sp>
        <p:nvSpPr>
          <p:cNvPr id="3" name="Content Placeholder 2">
            <a:extLst>
              <a:ext uri="{FF2B5EF4-FFF2-40B4-BE49-F238E27FC236}">
                <a16:creationId xmlns:a16="http://schemas.microsoft.com/office/drawing/2014/main" id="{70E2F221-57F4-532A-0722-B4A81213581C}"/>
              </a:ext>
            </a:extLst>
          </p:cNvPr>
          <p:cNvSpPr>
            <a:spLocks noGrp="1"/>
          </p:cNvSpPr>
          <p:nvPr>
            <p:ph idx="1"/>
          </p:nvPr>
        </p:nvSpPr>
        <p:spPr/>
        <p:txBody>
          <a:bodyPr>
            <a:normAutofit/>
          </a:bodyPr>
          <a:lstStyle/>
          <a:p>
            <a:pPr marL="0" indent="0">
              <a:buNone/>
            </a:pPr>
            <a:r>
              <a:rPr lang="en-IN" sz="3000" b="1" dirty="0">
                <a:latin typeface="Times New Roman" panose="02020603050405020304" pitchFamily="18" charset="0"/>
                <a:cs typeface="Times New Roman" panose="02020603050405020304" pitchFamily="18" charset="0"/>
              </a:rPr>
              <a:t>•	Figure and ground: </a:t>
            </a:r>
          </a:p>
          <a:p>
            <a:pPr marL="0" indent="0">
              <a:buNone/>
            </a:pPr>
            <a:endParaRPr sz="30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5B02CF69-FAF0-266C-1E5E-38C6E6B78C0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6245" y="2434033"/>
            <a:ext cx="7531510" cy="4005267"/>
          </a:xfrm>
          <a:prstGeom prst="rect">
            <a:avLst/>
          </a:prstGeom>
          <a:noFill/>
          <a:ln>
            <a:noFill/>
          </a:ln>
        </p:spPr>
      </p:pic>
    </p:spTree>
    <p:extLst>
      <p:ext uri="{BB962C8B-B14F-4D97-AF65-F5344CB8AC3E}">
        <p14:creationId xmlns:p14="http://schemas.microsoft.com/office/powerpoint/2010/main" val="12067580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5C8C5F-9B37-13E3-8ABE-6E57377CD6E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81F0ECF-D64A-077B-9D02-80A24C044750}"/>
              </a:ext>
            </a:extLst>
          </p:cNvPr>
          <p:cNvSpPr>
            <a:spLocks noGrp="1"/>
          </p:cNvSpPr>
          <p:nvPr>
            <p:ph type="title"/>
          </p:nvPr>
        </p:nvSpPr>
        <p:spPr/>
        <p:txBody>
          <a:bodyPr>
            <a:normAutofit fontScale="90000"/>
          </a:bodyPr>
          <a:lstStyle/>
          <a:p>
            <a:r>
              <a:rPr lang="en-US" dirty="0">
                <a:effectLst>
                  <a:outerShdw blurRad="38100" dist="38100" dir="2700000" algn="tl">
                    <a:srgbClr val="000000">
                      <a:alpha val="43137"/>
                    </a:srgbClr>
                  </a:outerShdw>
                </a:effectLst>
                <a:latin typeface="Algerian" panose="04020705040A02060702" pitchFamily="82" charset="0"/>
              </a:rPr>
              <a:t>GESTALT PRINCIPLES OF DESIGN</a:t>
            </a:r>
            <a:endParaRPr dirty="0">
              <a:effectLst>
                <a:outerShdw blurRad="38100" dist="38100" dir="2700000" algn="tl">
                  <a:srgbClr val="000000">
                    <a:alpha val="43137"/>
                  </a:srgbClr>
                </a:outerShdw>
              </a:effectLst>
              <a:latin typeface="Algerian" panose="04020705040A02060702" pitchFamily="82" charset="0"/>
            </a:endParaRPr>
          </a:p>
        </p:txBody>
      </p:sp>
      <p:sp>
        <p:nvSpPr>
          <p:cNvPr id="3" name="Content Placeholder 2">
            <a:extLst>
              <a:ext uri="{FF2B5EF4-FFF2-40B4-BE49-F238E27FC236}">
                <a16:creationId xmlns:a16="http://schemas.microsoft.com/office/drawing/2014/main" id="{4719203E-19F5-0B83-645D-C2499466F70C}"/>
              </a:ext>
            </a:extLst>
          </p:cNvPr>
          <p:cNvSpPr>
            <a:spLocks noGrp="1"/>
          </p:cNvSpPr>
          <p:nvPr>
            <p:ph idx="1"/>
          </p:nvPr>
        </p:nvSpPr>
        <p:spPr/>
        <p:txBody>
          <a:bodyPr>
            <a:normAutofit/>
          </a:bodyPr>
          <a:lstStyle/>
          <a:p>
            <a:pPr marL="0" indent="0">
              <a:buNone/>
            </a:pPr>
            <a:r>
              <a:rPr lang="en-IN" sz="3000" b="1" dirty="0">
                <a:latin typeface="Times New Roman" panose="02020603050405020304" pitchFamily="18" charset="0"/>
                <a:cs typeface="Times New Roman" panose="02020603050405020304" pitchFamily="18" charset="0"/>
              </a:rPr>
              <a:t>Continuity</a:t>
            </a:r>
            <a:endParaRPr lang="en-IN" sz="3000" dirty="0">
              <a:latin typeface="Times New Roman" panose="02020603050405020304" pitchFamily="18" charset="0"/>
              <a:cs typeface="Times New Roman" panose="02020603050405020304" pitchFamily="18" charset="0"/>
            </a:endParaRPr>
          </a:p>
        </p:txBody>
      </p:sp>
      <p:pic>
        <p:nvPicPr>
          <p:cNvPr id="5" name="Picture 4" descr="Two intersecting curved lines.">
            <a:extLst>
              <a:ext uri="{FF2B5EF4-FFF2-40B4-BE49-F238E27FC236}">
                <a16:creationId xmlns:a16="http://schemas.microsoft.com/office/drawing/2014/main" id="{4DE89B10-50AC-6A28-5685-EEFB91A340D0}"/>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85019" y="2768610"/>
            <a:ext cx="6645910" cy="3739515"/>
          </a:xfrm>
          <a:prstGeom prst="rect">
            <a:avLst/>
          </a:prstGeom>
          <a:noFill/>
          <a:ln>
            <a:noFill/>
          </a:ln>
        </p:spPr>
      </p:pic>
    </p:spTree>
    <p:extLst>
      <p:ext uri="{BB962C8B-B14F-4D97-AF65-F5344CB8AC3E}">
        <p14:creationId xmlns:p14="http://schemas.microsoft.com/office/powerpoint/2010/main" val="36290232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0AF454-ED44-2FB8-7966-4147DCF6D14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0D1321B-8C6A-6AE7-4C40-63B024083496}"/>
              </a:ext>
            </a:extLst>
          </p:cNvPr>
          <p:cNvSpPr>
            <a:spLocks noGrp="1"/>
          </p:cNvSpPr>
          <p:nvPr>
            <p:ph type="title"/>
          </p:nvPr>
        </p:nvSpPr>
        <p:spPr/>
        <p:txBody>
          <a:bodyPr>
            <a:normAutofit fontScale="90000"/>
          </a:bodyPr>
          <a:lstStyle/>
          <a:p>
            <a:r>
              <a:rPr lang="en-US" dirty="0">
                <a:effectLst>
                  <a:outerShdw blurRad="38100" dist="38100" dir="2700000" algn="tl">
                    <a:srgbClr val="000000">
                      <a:alpha val="43137"/>
                    </a:srgbClr>
                  </a:outerShdw>
                </a:effectLst>
                <a:latin typeface="Algerian" panose="04020705040A02060702" pitchFamily="82" charset="0"/>
              </a:rPr>
              <a:t>GESTALT PRINCIPLES OF DESIGN</a:t>
            </a:r>
            <a:endParaRPr dirty="0">
              <a:effectLst>
                <a:outerShdw blurRad="38100" dist="38100" dir="2700000" algn="tl">
                  <a:srgbClr val="000000">
                    <a:alpha val="43137"/>
                  </a:srgbClr>
                </a:outerShdw>
              </a:effectLst>
              <a:latin typeface="Algerian" panose="04020705040A02060702" pitchFamily="82" charset="0"/>
            </a:endParaRPr>
          </a:p>
        </p:txBody>
      </p:sp>
      <p:sp>
        <p:nvSpPr>
          <p:cNvPr id="3" name="Content Placeholder 2">
            <a:extLst>
              <a:ext uri="{FF2B5EF4-FFF2-40B4-BE49-F238E27FC236}">
                <a16:creationId xmlns:a16="http://schemas.microsoft.com/office/drawing/2014/main" id="{CD8584EB-CB39-172D-E7A3-8A03369B7FEF}"/>
              </a:ext>
            </a:extLst>
          </p:cNvPr>
          <p:cNvSpPr>
            <a:spLocks noGrp="1"/>
          </p:cNvSpPr>
          <p:nvPr>
            <p:ph idx="1"/>
          </p:nvPr>
        </p:nvSpPr>
        <p:spPr/>
        <p:txBody>
          <a:bodyPr>
            <a:normAutofit/>
          </a:bodyPr>
          <a:lstStyle/>
          <a:p>
            <a:pPr marL="0" indent="0">
              <a:buNone/>
            </a:pPr>
            <a:r>
              <a:rPr lang="en-IN" sz="3000" b="1" dirty="0">
                <a:latin typeface="Times New Roman" panose="02020603050405020304" pitchFamily="18" charset="0"/>
                <a:cs typeface="Times New Roman" panose="02020603050405020304" pitchFamily="18" charset="0"/>
              </a:rPr>
              <a:t>•	Symmetry</a:t>
            </a:r>
            <a:endParaRPr lang="en-IN" sz="30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F2DED888-5C93-D204-B76D-1042C62DDBD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49045" y="2719448"/>
            <a:ext cx="6645910" cy="3739515"/>
          </a:xfrm>
          <a:prstGeom prst="rect">
            <a:avLst/>
          </a:prstGeom>
          <a:noFill/>
          <a:ln>
            <a:noFill/>
          </a:ln>
        </p:spPr>
      </p:pic>
    </p:spTree>
    <p:extLst>
      <p:ext uri="{BB962C8B-B14F-4D97-AF65-F5344CB8AC3E}">
        <p14:creationId xmlns:p14="http://schemas.microsoft.com/office/powerpoint/2010/main" val="38847509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382CC1A-7406-C1D2-A1DA-63112A7BCE0C}"/>
              </a:ext>
            </a:extLst>
          </p:cNvPr>
          <p:cNvPicPr>
            <a:picLocks noChangeAspect="1"/>
          </p:cNvPicPr>
          <p:nvPr/>
        </p:nvPicPr>
        <p:blipFill>
          <a:blip r:embed="rId2"/>
          <a:stretch>
            <a:fillRect/>
          </a:stretch>
        </p:blipFill>
        <p:spPr>
          <a:xfrm>
            <a:off x="181897" y="1061884"/>
            <a:ext cx="8780206" cy="4938866"/>
          </a:xfrm>
          <a:prstGeom prst="rect">
            <a:avLst/>
          </a:prstGeom>
        </p:spPr>
      </p:pic>
    </p:spTree>
    <p:extLst>
      <p:ext uri="{BB962C8B-B14F-4D97-AF65-F5344CB8AC3E}">
        <p14:creationId xmlns:p14="http://schemas.microsoft.com/office/powerpoint/2010/main" val="14315222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FD1A05-1A21-84B1-4E71-F8748911D6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6988A18-70F3-EA9C-1930-105B14C5A68C}"/>
              </a:ext>
            </a:extLst>
          </p:cNvPr>
          <p:cNvSpPr>
            <a:spLocks noGrp="1"/>
          </p:cNvSpPr>
          <p:nvPr>
            <p:ph type="title"/>
          </p:nvPr>
        </p:nvSpPr>
        <p:spPr/>
        <p:txBody>
          <a:bodyPr>
            <a:normAutofit fontScale="90000"/>
          </a:bodyPr>
          <a:lstStyle/>
          <a:p>
            <a:r>
              <a:rPr lang="en-US" dirty="0">
                <a:effectLst>
                  <a:outerShdw blurRad="38100" dist="38100" dir="2700000" algn="tl">
                    <a:srgbClr val="000000">
                      <a:alpha val="43137"/>
                    </a:srgbClr>
                  </a:outerShdw>
                </a:effectLst>
                <a:latin typeface="Algerian" panose="04020705040A02060702" pitchFamily="82" charset="0"/>
              </a:rPr>
              <a:t>GESTALT PRINCIPLES OF DESIGN</a:t>
            </a:r>
            <a:endParaRPr dirty="0">
              <a:effectLst>
                <a:outerShdw blurRad="38100" dist="38100" dir="2700000" algn="tl">
                  <a:srgbClr val="000000">
                    <a:alpha val="43137"/>
                  </a:srgbClr>
                </a:outerShdw>
              </a:effectLst>
              <a:latin typeface="Algerian" panose="04020705040A02060702" pitchFamily="82" charset="0"/>
            </a:endParaRPr>
          </a:p>
        </p:txBody>
      </p:sp>
      <p:sp>
        <p:nvSpPr>
          <p:cNvPr id="3" name="Content Placeholder 2">
            <a:extLst>
              <a:ext uri="{FF2B5EF4-FFF2-40B4-BE49-F238E27FC236}">
                <a16:creationId xmlns:a16="http://schemas.microsoft.com/office/drawing/2014/main" id="{69CCEEAA-D746-B62C-DBBF-5C5ABB24FBA3}"/>
              </a:ext>
            </a:extLst>
          </p:cNvPr>
          <p:cNvSpPr>
            <a:spLocks noGrp="1"/>
          </p:cNvSpPr>
          <p:nvPr>
            <p:ph idx="1"/>
          </p:nvPr>
        </p:nvSpPr>
        <p:spPr/>
        <p:txBody>
          <a:bodyPr>
            <a:normAutofit/>
          </a:bodyPr>
          <a:lstStyle/>
          <a:p>
            <a:pPr marL="0" indent="0">
              <a:buNone/>
            </a:pPr>
            <a:r>
              <a:rPr lang="en-IN" sz="3000" b="1" dirty="0">
                <a:latin typeface="Times New Roman" panose="02020603050405020304" pitchFamily="18" charset="0"/>
                <a:cs typeface="Times New Roman" panose="02020603050405020304" pitchFamily="18" charset="0"/>
              </a:rPr>
              <a:t>•	•	Simplicity</a:t>
            </a:r>
            <a:endParaRPr lang="en-IN" sz="3000" dirty="0">
              <a:latin typeface="Times New Roman" panose="02020603050405020304" pitchFamily="18" charset="0"/>
              <a:cs typeface="Times New Roman" panose="02020603050405020304" pitchFamily="18" charset="0"/>
            </a:endParaRPr>
          </a:p>
        </p:txBody>
      </p:sp>
      <p:pic>
        <p:nvPicPr>
          <p:cNvPr id="5" name="Picture 4" descr="Screenshot of the IxDF website">
            <a:extLst>
              <a:ext uri="{FF2B5EF4-FFF2-40B4-BE49-F238E27FC236}">
                <a16:creationId xmlns:a16="http://schemas.microsoft.com/office/drawing/2014/main" id="{B5BBF12B-4C64-D317-C094-D43BFA8B8755}"/>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87612" y="2357120"/>
            <a:ext cx="4168775" cy="3951605"/>
          </a:xfrm>
          <a:prstGeom prst="rect">
            <a:avLst/>
          </a:prstGeom>
          <a:noFill/>
          <a:ln>
            <a:noFill/>
          </a:ln>
        </p:spPr>
      </p:pic>
    </p:spTree>
    <p:extLst>
      <p:ext uri="{BB962C8B-B14F-4D97-AF65-F5344CB8AC3E}">
        <p14:creationId xmlns:p14="http://schemas.microsoft.com/office/powerpoint/2010/main" val="32283889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effectLst>
                  <a:outerShdw blurRad="38100" dist="38100" dir="2700000" algn="tl">
                    <a:srgbClr val="000000">
                      <a:alpha val="43137"/>
                    </a:srgbClr>
                  </a:outerShdw>
                </a:effectLst>
                <a:latin typeface="Algerian" panose="04020705040A02060702" pitchFamily="82" charset="0"/>
              </a:rPr>
              <a:t>Figma</a:t>
            </a:r>
            <a:endParaRPr dirty="0">
              <a:effectLst>
                <a:outerShdw blurRad="38100" dist="38100" dir="2700000" algn="tl">
                  <a:srgbClr val="000000">
                    <a:alpha val="43137"/>
                  </a:srgbClr>
                </a:outerShdw>
              </a:effectLst>
              <a:latin typeface="Algerian" panose="04020705040A02060702" pitchFamily="82" charset="0"/>
            </a:endParaRPr>
          </a:p>
        </p:txBody>
      </p:sp>
      <p:sp>
        <p:nvSpPr>
          <p:cNvPr id="3" name="Content Placeholder 2"/>
          <p:cNvSpPr>
            <a:spLocks noGrp="1"/>
          </p:cNvSpPr>
          <p:nvPr>
            <p:ph idx="1"/>
          </p:nvPr>
        </p:nvSpPr>
        <p:spPr/>
        <p:txBody>
          <a:bodyPr/>
          <a:lstStyle/>
          <a:p>
            <a:pPr marL="0" indent="0">
              <a:lnSpc>
                <a:spcPct val="80000"/>
              </a:lnSpc>
              <a:buNone/>
            </a:pPr>
            <a:r>
              <a:rPr lang="en-US" sz="2300" b="1" dirty="0">
                <a:latin typeface="Times New Roman" panose="02020603050405020304" pitchFamily="18" charset="0"/>
                <a:cs typeface="Times New Roman" panose="02020603050405020304" pitchFamily="18" charset="0"/>
              </a:rPr>
              <a:t>Figma</a:t>
            </a:r>
            <a:r>
              <a:rPr lang="en-US" sz="2300" dirty="0">
                <a:latin typeface="Times New Roman" panose="02020603050405020304" pitchFamily="18" charset="0"/>
                <a:cs typeface="Times New Roman" panose="02020603050405020304" pitchFamily="18" charset="0"/>
              </a:rPr>
              <a:t> is a free, web-based design tool that allows users to create, share, and test designs for websites, mobile apps, and other digital products. It's a popular tool for designers, product managers, writers, and developers.</a:t>
            </a:r>
          </a:p>
          <a:p>
            <a:pPr marL="0" indent="0">
              <a:lnSpc>
                <a:spcPct val="80000"/>
              </a:lnSpc>
              <a:buNone/>
            </a:pPr>
            <a:endParaRPr lang="en-US" sz="2300" dirty="0">
              <a:latin typeface="Times New Roman" panose="02020603050405020304" pitchFamily="18" charset="0"/>
              <a:cs typeface="Times New Roman" panose="02020603050405020304" pitchFamily="18" charset="0"/>
            </a:endParaRPr>
          </a:p>
          <a:p>
            <a:pPr marL="0" indent="0">
              <a:lnSpc>
                <a:spcPct val="80000"/>
              </a:lnSpc>
              <a:buNone/>
            </a:pPr>
            <a:endParaRPr lang="en-IN" sz="2300" dirty="0">
              <a:latin typeface="Times New Roman" panose="02020603050405020304" pitchFamily="18" charset="0"/>
              <a:cs typeface="Times New Roman" panose="02020603050405020304" pitchFamily="18" charset="0"/>
            </a:endParaRPr>
          </a:p>
        </p:txBody>
      </p:sp>
      <p:pic>
        <p:nvPicPr>
          <p:cNvPr id="8194" name="Picture 2" descr="Building Figma AI | Figma">
            <a:extLst>
              <a:ext uri="{FF2B5EF4-FFF2-40B4-BE49-F238E27FC236}">
                <a16:creationId xmlns:a16="http://schemas.microsoft.com/office/drawing/2014/main" id="{C93AA81A-12CF-7A9F-7B87-F957E87709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1548" y="2879623"/>
            <a:ext cx="6980903" cy="392675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effectLst>
                  <a:outerShdw blurRad="38100" dist="38100" dir="2700000" algn="tl">
                    <a:srgbClr val="000000">
                      <a:alpha val="43137"/>
                    </a:srgbClr>
                  </a:outerShdw>
                </a:effectLst>
                <a:latin typeface="Algerian" panose="04020705040A02060702" pitchFamily="82" charset="0"/>
              </a:rPr>
              <a:t>Features of </a:t>
            </a:r>
            <a:r>
              <a:rPr lang="en-US" dirty="0" err="1">
                <a:effectLst>
                  <a:outerShdw blurRad="38100" dist="38100" dir="2700000" algn="tl">
                    <a:srgbClr val="000000">
                      <a:alpha val="43137"/>
                    </a:srgbClr>
                  </a:outerShdw>
                </a:effectLst>
                <a:latin typeface="Algerian" panose="04020705040A02060702" pitchFamily="82" charset="0"/>
              </a:rPr>
              <a:t>figma</a:t>
            </a:r>
            <a:endParaRPr dirty="0">
              <a:effectLst>
                <a:outerShdw blurRad="38100" dist="38100" dir="2700000" algn="tl">
                  <a:srgbClr val="000000">
                    <a:alpha val="43137"/>
                  </a:srgbClr>
                </a:outerShdw>
              </a:effectLst>
              <a:latin typeface="Algerian" panose="04020705040A02060702" pitchFamily="82" charset="0"/>
            </a:endParaRPr>
          </a:p>
        </p:txBody>
      </p:sp>
      <p:sp>
        <p:nvSpPr>
          <p:cNvPr id="3" name="Content Placeholder 2"/>
          <p:cNvSpPr>
            <a:spLocks noGrp="1"/>
          </p:cNvSpPr>
          <p:nvPr>
            <p:ph idx="1"/>
          </p:nvPr>
        </p:nvSpPr>
        <p:spPr/>
        <p:txBody>
          <a:bodyPr>
            <a:normAutofit/>
          </a:bodyPr>
          <a:lstStyle/>
          <a:p>
            <a:pPr marL="0" indent="0">
              <a:lnSpc>
                <a:spcPct val="90000"/>
              </a:lnSpc>
              <a:buNone/>
            </a:pPr>
            <a:r>
              <a:rPr lang="en-US" sz="2300" dirty="0">
                <a:latin typeface="Times New Roman" panose="02020603050405020304" pitchFamily="18" charset="0"/>
                <a:cs typeface="Times New Roman" panose="02020603050405020304" pitchFamily="18" charset="0"/>
              </a:rPr>
              <a:t>•	</a:t>
            </a:r>
            <a:r>
              <a:rPr lang="en-US" sz="2300" b="1" dirty="0">
                <a:latin typeface="Times New Roman" panose="02020603050405020304" pitchFamily="18" charset="0"/>
                <a:cs typeface="Times New Roman" panose="02020603050405020304" pitchFamily="18" charset="0"/>
              </a:rPr>
              <a:t>Collaboration</a:t>
            </a:r>
            <a:r>
              <a:rPr lang="en-US" sz="2300" dirty="0">
                <a:latin typeface="Times New Roman" panose="02020603050405020304" pitchFamily="18" charset="0"/>
                <a:cs typeface="Times New Roman" panose="02020603050405020304" pitchFamily="18" charset="0"/>
              </a:rPr>
              <a:t>: Allows users to work together in real time on the same file </a:t>
            </a:r>
          </a:p>
          <a:p>
            <a:pPr marL="0" indent="0">
              <a:lnSpc>
                <a:spcPct val="90000"/>
              </a:lnSpc>
              <a:buNone/>
            </a:pPr>
            <a:r>
              <a:rPr lang="en-US" sz="2300" dirty="0">
                <a:latin typeface="Times New Roman" panose="02020603050405020304" pitchFamily="18" charset="0"/>
                <a:cs typeface="Times New Roman" panose="02020603050405020304" pitchFamily="18" charset="0"/>
              </a:rPr>
              <a:t>•	</a:t>
            </a:r>
            <a:r>
              <a:rPr lang="en-US" sz="2300" b="1" dirty="0">
                <a:latin typeface="Times New Roman" panose="02020603050405020304" pitchFamily="18" charset="0"/>
                <a:cs typeface="Times New Roman" panose="02020603050405020304" pitchFamily="18" charset="0"/>
              </a:rPr>
              <a:t>Prototyping</a:t>
            </a:r>
            <a:r>
              <a:rPr lang="en-US" sz="2300" dirty="0">
                <a:latin typeface="Times New Roman" panose="02020603050405020304" pitchFamily="18" charset="0"/>
                <a:cs typeface="Times New Roman" panose="02020603050405020304" pitchFamily="18" charset="0"/>
              </a:rPr>
              <a:t>: Allows users to create interactive prototypes without writing code </a:t>
            </a:r>
          </a:p>
          <a:p>
            <a:pPr marL="0" indent="0">
              <a:lnSpc>
                <a:spcPct val="90000"/>
              </a:lnSpc>
              <a:buNone/>
            </a:pPr>
            <a:r>
              <a:rPr lang="en-US" sz="2300" dirty="0">
                <a:latin typeface="Times New Roman" panose="02020603050405020304" pitchFamily="18" charset="0"/>
                <a:cs typeface="Times New Roman" panose="02020603050405020304" pitchFamily="18" charset="0"/>
              </a:rPr>
              <a:t>•	</a:t>
            </a:r>
            <a:r>
              <a:rPr lang="en-US" sz="2300" b="1" dirty="0">
                <a:latin typeface="Times New Roman" panose="02020603050405020304" pitchFamily="18" charset="0"/>
                <a:cs typeface="Times New Roman" panose="02020603050405020304" pitchFamily="18" charset="0"/>
              </a:rPr>
              <a:t>Design</a:t>
            </a:r>
            <a:r>
              <a:rPr lang="en-US" sz="2300" dirty="0">
                <a:latin typeface="Times New Roman" panose="02020603050405020304" pitchFamily="18" charset="0"/>
                <a:cs typeface="Times New Roman" panose="02020603050405020304" pitchFamily="18" charset="0"/>
              </a:rPr>
              <a:t> </a:t>
            </a:r>
            <a:r>
              <a:rPr lang="en-US" sz="2300" b="1" dirty="0">
                <a:latin typeface="Times New Roman" panose="02020603050405020304" pitchFamily="18" charset="0"/>
                <a:cs typeface="Times New Roman" panose="02020603050405020304" pitchFamily="18" charset="0"/>
              </a:rPr>
              <a:t>systems</a:t>
            </a:r>
            <a:r>
              <a:rPr lang="en-US" sz="2300" dirty="0">
                <a:latin typeface="Times New Roman" panose="02020603050405020304" pitchFamily="18" charset="0"/>
                <a:cs typeface="Times New Roman" panose="02020603050405020304" pitchFamily="18" charset="0"/>
              </a:rPr>
              <a:t>: Allows users to standardize styles, components, and variables across products and brands </a:t>
            </a:r>
          </a:p>
          <a:p>
            <a:pPr marL="0" indent="0">
              <a:lnSpc>
                <a:spcPct val="90000"/>
              </a:lnSpc>
              <a:buNone/>
            </a:pPr>
            <a:r>
              <a:rPr lang="en-US" sz="2300" dirty="0">
                <a:latin typeface="Times New Roman" panose="02020603050405020304" pitchFamily="18" charset="0"/>
                <a:cs typeface="Times New Roman" panose="02020603050405020304" pitchFamily="18" charset="0"/>
              </a:rPr>
              <a:t>•	</a:t>
            </a:r>
            <a:r>
              <a:rPr lang="en-US" sz="2300" b="1" dirty="0">
                <a:latin typeface="Times New Roman" panose="02020603050405020304" pitchFamily="18" charset="0"/>
                <a:cs typeface="Times New Roman" panose="02020603050405020304" pitchFamily="18" charset="0"/>
              </a:rPr>
              <a:t>Feedback</a:t>
            </a:r>
            <a:r>
              <a:rPr lang="en-US" sz="2300" dirty="0">
                <a:latin typeface="Times New Roman" panose="02020603050405020304" pitchFamily="18" charset="0"/>
                <a:cs typeface="Times New Roman" panose="02020603050405020304" pitchFamily="18" charset="0"/>
              </a:rPr>
              <a:t>: Allows users to get contextual feedback from stakeholders in real time </a:t>
            </a:r>
          </a:p>
          <a:p>
            <a:pPr marL="0" indent="0">
              <a:lnSpc>
                <a:spcPct val="90000"/>
              </a:lnSpc>
              <a:buNone/>
            </a:pPr>
            <a:r>
              <a:rPr lang="en-US" sz="2300" dirty="0">
                <a:latin typeface="Times New Roman" panose="02020603050405020304" pitchFamily="18" charset="0"/>
                <a:cs typeface="Times New Roman" panose="02020603050405020304" pitchFamily="18" charset="0"/>
              </a:rPr>
              <a:t>•	</a:t>
            </a:r>
            <a:r>
              <a:rPr lang="en-US" sz="2300" b="1" dirty="0">
                <a:latin typeface="Times New Roman" panose="02020603050405020304" pitchFamily="18" charset="0"/>
                <a:cs typeface="Times New Roman" panose="02020603050405020304" pitchFamily="18" charset="0"/>
              </a:rPr>
              <a:t>Sharing</a:t>
            </a:r>
            <a:r>
              <a:rPr lang="en-US" sz="2300" dirty="0">
                <a:latin typeface="Times New Roman" panose="02020603050405020304" pitchFamily="18" charset="0"/>
                <a:cs typeface="Times New Roman" panose="02020603050405020304" pitchFamily="18" charset="0"/>
              </a:rPr>
              <a:t>: Allows users to share designs, templates, and widgets with others </a:t>
            </a:r>
          </a:p>
          <a:p>
            <a:pPr marL="0" indent="0">
              <a:lnSpc>
                <a:spcPct val="90000"/>
              </a:lnSpc>
              <a:buNone/>
            </a:pPr>
            <a:r>
              <a:rPr lang="en-US" sz="2300" dirty="0">
                <a:latin typeface="Times New Roman" panose="02020603050405020304" pitchFamily="18" charset="0"/>
                <a:cs typeface="Times New Roman" panose="02020603050405020304" pitchFamily="18" charset="0"/>
              </a:rPr>
              <a:t>•	</a:t>
            </a:r>
            <a:r>
              <a:rPr lang="en-US" sz="2300" b="1" dirty="0">
                <a:latin typeface="Times New Roman" panose="02020603050405020304" pitchFamily="18" charset="0"/>
                <a:cs typeface="Times New Roman" panose="02020603050405020304" pitchFamily="18" charset="0"/>
              </a:rPr>
              <a:t>Scalability</a:t>
            </a:r>
            <a:r>
              <a:rPr lang="en-US" sz="2300" dirty="0">
                <a:latin typeface="Times New Roman" panose="02020603050405020304" pitchFamily="18" charset="0"/>
                <a:cs typeface="Times New Roman" panose="02020603050405020304" pitchFamily="18" charset="0"/>
              </a:rPr>
              <a:t>: Allows users to scale edits instantly and automatically adjust designs to layout size.</a:t>
            </a:r>
          </a:p>
          <a:p>
            <a:pPr marL="0" indent="0">
              <a:lnSpc>
                <a:spcPct val="90000"/>
              </a:lnSpc>
              <a:buNone/>
            </a:pPr>
            <a:endParaRPr lang="en-IN" sz="23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effectLst>
                  <a:outerShdw blurRad="38100" dist="38100" dir="2700000" algn="tl">
                    <a:srgbClr val="000000">
                      <a:alpha val="43137"/>
                    </a:srgbClr>
                  </a:outerShdw>
                </a:effectLst>
                <a:latin typeface="Algerian" panose="04020705040A02060702" pitchFamily="82" charset="0"/>
              </a:rPr>
              <a:t>8.	VISUAL COMMUNICATION DESIGN</a:t>
            </a:r>
          </a:p>
        </p:txBody>
      </p:sp>
      <p:sp>
        <p:nvSpPr>
          <p:cNvPr id="3" name="Content Placeholder 2"/>
          <p:cNvSpPr>
            <a:spLocks noGrp="1"/>
          </p:cNvSpPr>
          <p:nvPr>
            <p:ph idx="1"/>
          </p:nvPr>
        </p:nvSpPr>
        <p:spPr>
          <a:xfrm>
            <a:off x="457200" y="1600201"/>
            <a:ext cx="8229600" cy="1064342"/>
          </a:xfrm>
        </p:spPr>
        <p:txBody>
          <a:bodyPr/>
          <a:lstStyle/>
          <a:p>
            <a:pPr marL="0" indent="0">
              <a:lnSpc>
                <a:spcPct val="90000"/>
              </a:lnSpc>
              <a:buNone/>
            </a:pPr>
            <a:r>
              <a:rPr lang="en-US" sz="2300" dirty="0">
                <a:latin typeface="Times New Roman" panose="02020603050405020304" pitchFamily="18" charset="0"/>
                <a:cs typeface="Times New Roman" panose="02020603050405020304" pitchFamily="18" charset="0"/>
              </a:rPr>
              <a:t>Effective visual communication for graphical user interfaces (GUIs) involves using visual elements to convey information in a way that's clear, consistent, and engaging. </a:t>
            </a:r>
            <a:endParaRPr lang="en-IN" sz="230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9E749977-8F63-FC66-17E4-3B4EB0C3CE6D}"/>
              </a:ext>
            </a:extLst>
          </p:cNvPr>
          <p:cNvPicPr>
            <a:picLocks noChangeAspect="1"/>
          </p:cNvPicPr>
          <p:nvPr/>
        </p:nvPicPr>
        <p:blipFill>
          <a:blip r:embed="rId2"/>
          <a:stretch>
            <a:fillRect/>
          </a:stretch>
        </p:blipFill>
        <p:spPr>
          <a:xfrm>
            <a:off x="2038602" y="2727327"/>
            <a:ext cx="5066795" cy="3915251"/>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a:effectLst>
                  <a:outerShdw blurRad="38100" dist="38100" dir="2700000" algn="tl">
                    <a:srgbClr val="000000">
                      <a:alpha val="43137"/>
                    </a:srgbClr>
                  </a:outerShdw>
                </a:effectLst>
                <a:latin typeface="Algerian" panose="04020705040A02060702" pitchFamily="82" charset="0"/>
              </a:rPr>
              <a:t>Principles of effective visual communication </a:t>
            </a:r>
          </a:p>
        </p:txBody>
      </p:sp>
      <p:sp>
        <p:nvSpPr>
          <p:cNvPr id="3" name="Content Placeholder 2"/>
          <p:cNvSpPr>
            <a:spLocks noGrp="1"/>
          </p:cNvSpPr>
          <p:nvPr>
            <p:ph idx="1"/>
          </p:nvPr>
        </p:nvSpPr>
        <p:spPr/>
        <p:txBody>
          <a:bodyPr/>
          <a:lstStyle/>
          <a:p>
            <a:pPr marL="0" indent="0">
              <a:lnSpc>
                <a:spcPct val="90000"/>
              </a:lnSpc>
              <a:buNone/>
            </a:pPr>
            <a:r>
              <a:rPr lang="en-US" sz="2300" dirty="0">
                <a:latin typeface="Times New Roman" panose="02020603050405020304" pitchFamily="18" charset="0"/>
                <a:cs typeface="Times New Roman" panose="02020603050405020304" pitchFamily="18" charset="0"/>
              </a:rPr>
              <a:t>•	</a:t>
            </a:r>
            <a:r>
              <a:rPr lang="en-US" sz="2300" b="1" dirty="0">
                <a:latin typeface="Times New Roman" panose="02020603050405020304" pitchFamily="18" charset="0"/>
                <a:cs typeface="Times New Roman" panose="02020603050405020304" pitchFamily="18" charset="0"/>
              </a:rPr>
              <a:t>Color</a:t>
            </a:r>
            <a:r>
              <a:rPr lang="en-US" sz="2300" dirty="0">
                <a:latin typeface="Times New Roman" panose="02020603050405020304" pitchFamily="18" charset="0"/>
                <a:cs typeface="Times New Roman" panose="02020603050405020304" pitchFamily="18" charset="0"/>
              </a:rPr>
              <a:t>: Use color to guide the viewer's eye, create visual hierarchy, and evoke emotions.</a:t>
            </a:r>
          </a:p>
          <a:p>
            <a:pPr marL="0" indent="0">
              <a:lnSpc>
                <a:spcPct val="90000"/>
              </a:lnSpc>
              <a:buNone/>
            </a:pPr>
            <a:r>
              <a:rPr lang="en-US" sz="2300" dirty="0">
                <a:latin typeface="Times New Roman" panose="02020603050405020304" pitchFamily="18" charset="0"/>
                <a:cs typeface="Times New Roman" panose="02020603050405020304" pitchFamily="18" charset="0"/>
              </a:rPr>
              <a:t>•	</a:t>
            </a:r>
            <a:r>
              <a:rPr lang="en-US" sz="2300" b="1" dirty="0">
                <a:latin typeface="Times New Roman" panose="02020603050405020304" pitchFamily="18" charset="0"/>
                <a:cs typeface="Times New Roman" panose="02020603050405020304" pitchFamily="18" charset="0"/>
              </a:rPr>
              <a:t>Hierarchy</a:t>
            </a:r>
            <a:r>
              <a:rPr lang="en-US" sz="2300" dirty="0">
                <a:latin typeface="Times New Roman" panose="02020603050405020304" pitchFamily="18" charset="0"/>
                <a:cs typeface="Times New Roman" panose="02020603050405020304" pitchFamily="18" charset="0"/>
              </a:rPr>
              <a:t>: Arrange information in a visual hierarchy so that the most important information is communicated first.</a:t>
            </a:r>
          </a:p>
          <a:p>
            <a:pPr marL="0" indent="0">
              <a:lnSpc>
                <a:spcPct val="90000"/>
              </a:lnSpc>
              <a:buNone/>
            </a:pPr>
            <a:r>
              <a:rPr lang="en-US" sz="2300" dirty="0">
                <a:latin typeface="Times New Roman" panose="02020603050405020304" pitchFamily="18" charset="0"/>
                <a:cs typeface="Times New Roman" panose="02020603050405020304" pitchFamily="18" charset="0"/>
              </a:rPr>
              <a:t>•	</a:t>
            </a:r>
            <a:r>
              <a:rPr lang="en-US" sz="2300" b="1" dirty="0">
                <a:latin typeface="Times New Roman" panose="02020603050405020304" pitchFamily="18" charset="0"/>
                <a:cs typeface="Times New Roman" panose="02020603050405020304" pitchFamily="18" charset="0"/>
              </a:rPr>
              <a:t>Consistency</a:t>
            </a:r>
            <a:r>
              <a:rPr lang="en-US" sz="2300" dirty="0">
                <a:latin typeface="Times New Roman" panose="02020603050405020304" pitchFamily="18" charset="0"/>
                <a:cs typeface="Times New Roman" panose="02020603050405020304" pitchFamily="18" charset="0"/>
              </a:rPr>
              <a:t>: Use the same design elements throughout the interface, such as colors, typography, and button styles.</a:t>
            </a:r>
          </a:p>
          <a:p>
            <a:pPr marL="0" indent="0">
              <a:lnSpc>
                <a:spcPct val="90000"/>
              </a:lnSpc>
              <a:buNone/>
            </a:pPr>
            <a:r>
              <a:rPr lang="en-US" sz="2300" dirty="0">
                <a:latin typeface="Times New Roman" panose="02020603050405020304" pitchFamily="18" charset="0"/>
                <a:cs typeface="Times New Roman" panose="02020603050405020304" pitchFamily="18" charset="0"/>
              </a:rPr>
              <a:t>•	</a:t>
            </a:r>
            <a:r>
              <a:rPr lang="en-US" sz="2300" b="1" dirty="0">
                <a:latin typeface="Times New Roman" panose="02020603050405020304" pitchFamily="18" charset="0"/>
                <a:cs typeface="Times New Roman" panose="02020603050405020304" pitchFamily="18" charset="0"/>
              </a:rPr>
              <a:t>Simplicity</a:t>
            </a:r>
            <a:r>
              <a:rPr lang="en-US" sz="2300" dirty="0">
                <a:latin typeface="Times New Roman" panose="02020603050405020304" pitchFamily="18" charset="0"/>
                <a:cs typeface="Times New Roman" panose="02020603050405020304" pitchFamily="18" charset="0"/>
              </a:rPr>
              <a:t>: Remove unnecessary elements to avoid clutter.</a:t>
            </a:r>
          </a:p>
          <a:p>
            <a:pPr marL="0" indent="0">
              <a:lnSpc>
                <a:spcPct val="90000"/>
              </a:lnSpc>
              <a:buNone/>
            </a:pPr>
            <a:r>
              <a:rPr lang="en-US" sz="2300" dirty="0">
                <a:latin typeface="Times New Roman" panose="02020603050405020304" pitchFamily="18" charset="0"/>
                <a:cs typeface="Times New Roman" panose="02020603050405020304" pitchFamily="18" charset="0"/>
              </a:rPr>
              <a:t>•	</a:t>
            </a:r>
            <a:r>
              <a:rPr lang="en-US" sz="2300" b="1" dirty="0">
                <a:latin typeface="Times New Roman" panose="02020603050405020304" pitchFamily="18" charset="0"/>
                <a:cs typeface="Times New Roman" panose="02020603050405020304" pitchFamily="18" charset="0"/>
              </a:rPr>
              <a:t>Feedback</a:t>
            </a:r>
            <a:r>
              <a:rPr lang="en-US" sz="2300" dirty="0">
                <a:latin typeface="Times New Roman" panose="02020603050405020304" pitchFamily="18" charset="0"/>
                <a:cs typeface="Times New Roman" panose="02020603050405020304" pitchFamily="18" charset="0"/>
              </a:rPr>
              <a:t>: Use visual cues to inform users about the outcome of their actions.</a:t>
            </a:r>
          </a:p>
          <a:p>
            <a:pPr marL="0" indent="0">
              <a:lnSpc>
                <a:spcPct val="90000"/>
              </a:lnSpc>
              <a:buNone/>
            </a:pPr>
            <a:r>
              <a:rPr lang="en-US" sz="2300" dirty="0">
                <a:latin typeface="Times New Roman" panose="02020603050405020304" pitchFamily="18" charset="0"/>
                <a:cs typeface="Times New Roman" panose="02020603050405020304" pitchFamily="18" charset="0"/>
              </a:rPr>
              <a:t>•	</a:t>
            </a:r>
            <a:r>
              <a:rPr lang="en-US" sz="2300" b="1" dirty="0">
                <a:latin typeface="Times New Roman" panose="02020603050405020304" pitchFamily="18" charset="0"/>
                <a:cs typeface="Times New Roman" panose="02020603050405020304" pitchFamily="18" charset="0"/>
              </a:rPr>
              <a:t>Flexibility</a:t>
            </a:r>
            <a:r>
              <a:rPr lang="en-US" sz="2300" dirty="0">
                <a:latin typeface="Times New Roman" panose="02020603050405020304" pitchFamily="18" charset="0"/>
                <a:cs typeface="Times New Roman" panose="02020603050405020304" pitchFamily="18" charset="0"/>
              </a:rPr>
              <a:t>: Allow users to customize their experience.</a:t>
            </a:r>
          </a:p>
          <a:p>
            <a:pPr marL="0" indent="0">
              <a:lnSpc>
                <a:spcPct val="90000"/>
              </a:lnSpc>
              <a:buNone/>
            </a:pPr>
            <a:r>
              <a:rPr lang="en-US" sz="2300" dirty="0">
                <a:latin typeface="Times New Roman" panose="02020603050405020304" pitchFamily="18" charset="0"/>
                <a:cs typeface="Times New Roman" panose="02020603050405020304" pitchFamily="18" charset="0"/>
              </a:rPr>
              <a:t>•	</a:t>
            </a:r>
            <a:r>
              <a:rPr lang="en-US" sz="2300" b="1" dirty="0">
                <a:latin typeface="Times New Roman" panose="02020603050405020304" pitchFamily="18" charset="0"/>
                <a:cs typeface="Times New Roman" panose="02020603050405020304" pitchFamily="18" charset="0"/>
              </a:rPr>
              <a:t>Efficiency</a:t>
            </a:r>
            <a:r>
              <a:rPr lang="en-US" sz="2300" dirty="0">
                <a:latin typeface="Times New Roman" panose="02020603050405020304" pitchFamily="18" charset="0"/>
                <a:cs typeface="Times New Roman" panose="02020603050405020304" pitchFamily="18" charset="0"/>
              </a:rPr>
              <a:t>: Enable quick and smooth navigation.</a:t>
            </a:r>
          </a:p>
          <a:p>
            <a:pPr marL="0" indent="0">
              <a:lnSpc>
                <a:spcPct val="90000"/>
              </a:lnSpc>
              <a:buNone/>
            </a:pPr>
            <a:endParaRPr lang="en-IN" sz="23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09AFCA-4F3F-6FFE-BDEB-339740D56EC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915A188-94D7-400F-9AA1-0947805D6686}"/>
              </a:ext>
            </a:extLst>
          </p:cNvPr>
          <p:cNvSpPr>
            <a:spLocks noGrp="1"/>
          </p:cNvSpPr>
          <p:nvPr>
            <p:ph type="title"/>
          </p:nvPr>
        </p:nvSpPr>
        <p:spPr/>
        <p:txBody>
          <a:bodyPr>
            <a:normAutofit fontScale="90000"/>
          </a:bodyPr>
          <a:lstStyle/>
          <a:p>
            <a:r>
              <a:rPr lang="en-IN" dirty="0">
                <a:effectLst>
                  <a:outerShdw blurRad="38100" dist="38100" dir="2700000" algn="tl">
                    <a:srgbClr val="000000">
                      <a:alpha val="43137"/>
                    </a:srgbClr>
                  </a:outerShdw>
                </a:effectLst>
                <a:latin typeface="Algerian" panose="04020705040A02060702" pitchFamily="82" charset="0"/>
              </a:rPr>
              <a:t>Elements of visual communication</a:t>
            </a:r>
          </a:p>
        </p:txBody>
      </p:sp>
      <p:sp>
        <p:nvSpPr>
          <p:cNvPr id="3" name="Content Placeholder 2">
            <a:extLst>
              <a:ext uri="{FF2B5EF4-FFF2-40B4-BE49-F238E27FC236}">
                <a16:creationId xmlns:a16="http://schemas.microsoft.com/office/drawing/2014/main" id="{67981718-F406-7DCD-378F-384ABB91A2D7}"/>
              </a:ext>
            </a:extLst>
          </p:cNvPr>
          <p:cNvSpPr>
            <a:spLocks noGrp="1"/>
          </p:cNvSpPr>
          <p:nvPr>
            <p:ph idx="1"/>
          </p:nvPr>
        </p:nvSpPr>
        <p:spPr>
          <a:xfrm>
            <a:off x="457200" y="1600201"/>
            <a:ext cx="8229600" cy="4839928"/>
          </a:xfrm>
        </p:spPr>
        <p:txBody>
          <a:bodyPr>
            <a:normAutofit/>
          </a:bodyPr>
          <a:lstStyle/>
          <a:p>
            <a:pPr marL="0" indent="0">
              <a:lnSpc>
                <a:spcPct val="90000"/>
              </a:lnSpc>
              <a:buNone/>
            </a:pPr>
            <a:r>
              <a:rPr lang="en-US" sz="2300" dirty="0">
                <a:latin typeface="Times New Roman" panose="02020603050405020304" pitchFamily="18" charset="0"/>
                <a:cs typeface="Times New Roman" panose="02020603050405020304" pitchFamily="18" charset="0"/>
              </a:rPr>
              <a:t>•	</a:t>
            </a:r>
            <a:r>
              <a:rPr lang="en-US" sz="2300" b="1" dirty="0">
                <a:latin typeface="Times New Roman" panose="02020603050405020304" pitchFamily="18" charset="0"/>
                <a:cs typeface="Times New Roman" panose="02020603050405020304" pitchFamily="18" charset="0"/>
              </a:rPr>
              <a:t>Text</a:t>
            </a:r>
            <a:r>
              <a:rPr lang="en-US" sz="2300" dirty="0">
                <a:latin typeface="Times New Roman" panose="02020603050405020304" pitchFamily="18" charset="0"/>
                <a:cs typeface="Times New Roman" panose="02020603050405020304" pitchFamily="18" charset="0"/>
              </a:rPr>
              <a:t>: Use typefaces, font sizes, and spacing to ensure 	readability. </a:t>
            </a:r>
          </a:p>
          <a:p>
            <a:pPr marL="0" indent="0">
              <a:lnSpc>
                <a:spcPct val="90000"/>
              </a:lnSpc>
              <a:buNone/>
            </a:pPr>
            <a:r>
              <a:rPr lang="en-US" sz="2300" dirty="0">
                <a:latin typeface="Times New Roman" panose="02020603050405020304" pitchFamily="18" charset="0"/>
                <a:cs typeface="Times New Roman" panose="02020603050405020304" pitchFamily="18" charset="0"/>
              </a:rPr>
              <a:t>•	</a:t>
            </a:r>
            <a:r>
              <a:rPr lang="en-US" sz="2300" b="1" dirty="0">
                <a:latin typeface="Times New Roman" panose="02020603050405020304" pitchFamily="18" charset="0"/>
                <a:cs typeface="Times New Roman" panose="02020603050405020304" pitchFamily="18" charset="0"/>
              </a:rPr>
              <a:t>Images</a:t>
            </a:r>
            <a:r>
              <a:rPr lang="en-US" sz="2300" dirty="0">
                <a:latin typeface="Times New Roman" panose="02020603050405020304" pitchFamily="18" charset="0"/>
                <a:cs typeface="Times New Roman" panose="02020603050405020304" pitchFamily="18" charset="0"/>
              </a:rPr>
              <a:t>: Use relevant images to improve storytelling and create   	mood. </a:t>
            </a:r>
          </a:p>
          <a:p>
            <a:pPr marL="0" indent="0">
              <a:lnSpc>
                <a:spcPct val="90000"/>
              </a:lnSpc>
              <a:buNone/>
            </a:pPr>
            <a:r>
              <a:rPr lang="en-US" sz="2300" dirty="0">
                <a:latin typeface="Times New Roman" panose="02020603050405020304" pitchFamily="18" charset="0"/>
                <a:cs typeface="Times New Roman" panose="02020603050405020304" pitchFamily="18" charset="0"/>
              </a:rPr>
              <a:t>•	</a:t>
            </a:r>
            <a:r>
              <a:rPr lang="en-US" sz="2300" b="1" dirty="0">
                <a:latin typeface="Times New Roman" panose="02020603050405020304" pitchFamily="18" charset="0"/>
                <a:cs typeface="Times New Roman" panose="02020603050405020304" pitchFamily="18" charset="0"/>
              </a:rPr>
              <a:t>Shapes</a:t>
            </a:r>
            <a:r>
              <a:rPr lang="en-US" sz="2300" dirty="0">
                <a:latin typeface="Times New Roman" panose="02020603050405020304" pitchFamily="18" charset="0"/>
                <a:cs typeface="Times New Roman" panose="02020603050405020304" pitchFamily="18" charset="0"/>
              </a:rPr>
              <a:t>: Use shapes and lines to outline processes and flows. </a:t>
            </a:r>
          </a:p>
          <a:p>
            <a:pPr marL="0" indent="0">
              <a:lnSpc>
                <a:spcPct val="90000"/>
              </a:lnSpc>
              <a:buNone/>
            </a:pPr>
            <a:r>
              <a:rPr lang="en-US" sz="2300" dirty="0">
                <a:latin typeface="Times New Roman" panose="02020603050405020304" pitchFamily="18" charset="0"/>
                <a:cs typeface="Times New Roman" panose="02020603050405020304" pitchFamily="18" charset="0"/>
              </a:rPr>
              <a:t>•	</a:t>
            </a:r>
            <a:r>
              <a:rPr lang="en-US" sz="2300" b="1" dirty="0">
                <a:latin typeface="Times New Roman" panose="02020603050405020304" pitchFamily="18" charset="0"/>
                <a:cs typeface="Times New Roman" panose="02020603050405020304" pitchFamily="18" charset="0"/>
              </a:rPr>
              <a:t>Icons</a:t>
            </a:r>
            <a:r>
              <a:rPr lang="en-US" sz="2300" dirty="0">
                <a:latin typeface="Times New Roman" panose="02020603050405020304" pitchFamily="18" charset="0"/>
                <a:cs typeface="Times New Roman" panose="02020603050405020304" pitchFamily="18" charset="0"/>
              </a:rPr>
              <a:t>: Use icons to create more memorable information. </a:t>
            </a:r>
          </a:p>
          <a:p>
            <a:pPr marL="0" indent="0">
              <a:lnSpc>
                <a:spcPct val="90000"/>
              </a:lnSpc>
              <a:buNone/>
            </a:pPr>
            <a:r>
              <a:rPr lang="en-US" sz="2300" dirty="0">
                <a:latin typeface="Times New Roman" panose="02020603050405020304" pitchFamily="18" charset="0"/>
                <a:cs typeface="Times New Roman" panose="02020603050405020304" pitchFamily="18" charset="0"/>
              </a:rPr>
              <a:t>•	</a:t>
            </a:r>
            <a:r>
              <a:rPr lang="en-US" sz="2300" b="1" dirty="0">
                <a:latin typeface="Times New Roman" panose="02020603050405020304" pitchFamily="18" charset="0"/>
                <a:cs typeface="Times New Roman" panose="02020603050405020304" pitchFamily="18" charset="0"/>
              </a:rPr>
              <a:t>Data</a:t>
            </a:r>
            <a:r>
              <a:rPr lang="en-US" sz="2300" dirty="0">
                <a:latin typeface="Times New Roman" panose="02020603050405020304" pitchFamily="18" charset="0"/>
                <a:cs typeface="Times New Roman" panose="02020603050405020304" pitchFamily="18" charset="0"/>
              </a:rPr>
              <a:t> </a:t>
            </a:r>
            <a:r>
              <a:rPr lang="en-US" sz="2300" b="1" dirty="0">
                <a:latin typeface="Times New Roman" panose="02020603050405020304" pitchFamily="18" charset="0"/>
                <a:cs typeface="Times New Roman" panose="02020603050405020304" pitchFamily="18" charset="0"/>
              </a:rPr>
              <a:t>visualizations</a:t>
            </a:r>
            <a:r>
              <a:rPr lang="en-US" sz="2300" dirty="0">
                <a:latin typeface="Times New Roman" panose="02020603050405020304" pitchFamily="18" charset="0"/>
                <a:cs typeface="Times New Roman" panose="02020603050405020304" pitchFamily="18" charset="0"/>
              </a:rPr>
              <a:t>: Use data visualizations to show the impact 	of your work. </a:t>
            </a:r>
          </a:p>
          <a:p>
            <a:pPr marL="0" indent="0">
              <a:lnSpc>
                <a:spcPct val="90000"/>
              </a:lnSpc>
              <a:buNone/>
            </a:pPr>
            <a:endParaRPr lang="en-IN" sz="2300" dirty="0">
              <a:latin typeface="Times New Roman" panose="02020603050405020304" pitchFamily="18" charset="0"/>
              <a:cs typeface="Times New Roman" panose="02020603050405020304" pitchFamily="18" charset="0"/>
            </a:endParaRPr>
          </a:p>
          <a:p>
            <a:pPr marL="0" indent="0">
              <a:lnSpc>
                <a:spcPct val="90000"/>
              </a:lnSpc>
              <a:buNone/>
            </a:pPr>
            <a:r>
              <a:rPr lang="en-US" sz="2300" dirty="0">
                <a:latin typeface="Times New Roman" panose="02020603050405020304" pitchFamily="18" charset="0"/>
                <a:cs typeface="Times New Roman" panose="02020603050405020304" pitchFamily="18" charset="0"/>
              </a:rPr>
              <a:t>Technologies that can improve visual communication Augmented reality (AR) and Virtual reality (VR). </a:t>
            </a:r>
            <a:endParaRPr lang="en-IN" sz="23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336225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Thank you presentation images">
            <a:extLst>
              <a:ext uri="{FF2B5EF4-FFF2-40B4-BE49-F238E27FC236}">
                <a16:creationId xmlns:a16="http://schemas.microsoft.com/office/drawing/2014/main" id="{01E740CC-3346-18D1-E31B-3E0F56D134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15987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effectLst>
                  <a:outerShdw blurRad="38100" dist="38100" dir="2700000" algn="tl">
                    <a:srgbClr val="000000">
                      <a:alpha val="43137"/>
                    </a:srgbClr>
                  </a:outerShdw>
                </a:effectLst>
                <a:latin typeface="Algerian" panose="04020705040A02060702" pitchFamily="82" charset="0"/>
              </a:rPr>
              <a:t>1.	OVERVIEW:</a:t>
            </a:r>
          </a:p>
        </p:txBody>
      </p:sp>
      <p:sp>
        <p:nvSpPr>
          <p:cNvPr id="3" name="Content Placeholder 2"/>
          <p:cNvSpPr>
            <a:spLocks noGrp="1"/>
          </p:cNvSpPr>
          <p:nvPr>
            <p:ph idx="1"/>
          </p:nvPr>
        </p:nvSpPr>
        <p:spPr>
          <a:xfrm>
            <a:off x="457200" y="1600200"/>
            <a:ext cx="8229600" cy="3178277"/>
          </a:xfrm>
        </p:spPr>
        <p:style>
          <a:lnRef idx="2">
            <a:schemeClr val="dk1"/>
          </a:lnRef>
          <a:fillRef idx="1">
            <a:schemeClr val="lt1"/>
          </a:fillRef>
          <a:effectRef idx="0">
            <a:schemeClr val="dk1"/>
          </a:effectRef>
          <a:fontRef idx="minor">
            <a:schemeClr val="dk1"/>
          </a:fontRef>
        </p:style>
        <p:txBody>
          <a:bodyPr>
            <a:normAutofit/>
          </a:bodyPr>
          <a:lstStyle/>
          <a:p>
            <a:pPr marL="0" indent="0" algn="ctr">
              <a:buNone/>
            </a:pPr>
            <a:r>
              <a:rPr lang="en-US" b="1" dirty="0">
                <a:latin typeface="Times New Roman" panose="02020603050405020304" pitchFamily="18" charset="0"/>
                <a:cs typeface="Times New Roman" panose="02020603050405020304" pitchFamily="18" charset="0"/>
              </a:rPr>
              <a:t>User interface (UI) design </a:t>
            </a:r>
            <a:r>
              <a:rPr lang="en-US" dirty="0">
                <a:latin typeface="Times New Roman" panose="02020603050405020304" pitchFamily="18" charset="0"/>
                <a:cs typeface="Times New Roman" panose="02020603050405020304" pitchFamily="18" charset="0"/>
              </a:rPr>
              <a:t>is the process of creating interfaces for software or devices that are easy to use and visually appealing. UI designers create interfaces for graphical user interfaces, voice-controlled </a:t>
            </a:r>
            <a:r>
              <a:rPr lang="en-US"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interfaces</a:t>
            </a:r>
            <a:r>
              <a:rPr lang="en-US" dirty="0">
                <a:latin typeface="Times New Roman" panose="02020603050405020304" pitchFamily="18" charset="0"/>
                <a:cs typeface="Times New Roman" panose="02020603050405020304" pitchFamily="18" charset="0"/>
              </a:rPr>
              <a:t>, and more. </a:t>
            </a:r>
            <a:endParaRPr lang="en-IN"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UI vs UX: The Ultimate Battle for Design Dominance!">
            <a:extLst>
              <a:ext uri="{FF2B5EF4-FFF2-40B4-BE49-F238E27FC236}">
                <a16:creationId xmlns:a16="http://schemas.microsoft.com/office/drawing/2014/main" id="{3DBBF408-E31A-1480-263F-FCD9DEAB75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0" y="0"/>
            <a:ext cx="85725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06611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outerShdw blurRad="38100" dist="38100" dir="2700000" algn="tl">
                    <a:srgbClr val="000000">
                      <a:alpha val="43137"/>
                    </a:srgbClr>
                  </a:outerShdw>
                </a:effectLst>
                <a:latin typeface="Algerian" panose="04020705040A02060702" pitchFamily="82" charset="0"/>
              </a:rPr>
              <a:t>2.	PRINCIPLES OF UI DESIGN:</a:t>
            </a:r>
            <a:endParaRPr lang="en-IN" dirty="0">
              <a:effectLst>
                <a:outerShdw blurRad="38100" dist="38100" dir="2700000" algn="tl">
                  <a:srgbClr val="000000">
                    <a:alpha val="43137"/>
                  </a:srgbClr>
                </a:outerShdw>
              </a:effectLst>
              <a:latin typeface="Algerian" panose="04020705040A02060702" pitchFamily="82" charset="0"/>
            </a:endParaRPr>
          </a:p>
        </p:txBody>
      </p:sp>
      <p:sp>
        <p:nvSpPr>
          <p:cNvPr id="3" name="Content Placeholder 2"/>
          <p:cNvSpPr>
            <a:spLocks noGrp="1"/>
          </p:cNvSpPr>
          <p:nvPr>
            <p:ph idx="1"/>
          </p:nvPr>
        </p:nvSpPr>
        <p:spPr/>
        <p:txBody>
          <a:bodyPr>
            <a:normAutofit fontScale="92500"/>
          </a:bodyPr>
          <a:lstStyle/>
          <a:p>
            <a:pPr marL="0" indent="0">
              <a:buNone/>
            </a:pPr>
            <a:r>
              <a:rPr lang="en-US" sz="3000" dirty="0">
                <a:latin typeface="Times New Roman" panose="02020603050405020304" pitchFamily="18" charset="0"/>
                <a:cs typeface="Times New Roman" panose="02020603050405020304" pitchFamily="18" charset="0"/>
              </a:rPr>
              <a:t>•</a:t>
            </a:r>
            <a:r>
              <a:rPr lang="en-US" sz="3000" b="1" dirty="0">
                <a:latin typeface="Times New Roman" panose="02020603050405020304" pitchFamily="18" charset="0"/>
                <a:cs typeface="Times New Roman" panose="02020603050405020304" pitchFamily="18" charset="0"/>
              </a:rPr>
              <a:t>	Control: </a:t>
            </a:r>
            <a:r>
              <a:rPr lang="en-US" sz="3000" dirty="0">
                <a:latin typeface="Times New Roman" panose="02020603050405020304" pitchFamily="18" charset="0"/>
                <a:cs typeface="Times New Roman" panose="02020603050405020304" pitchFamily="18" charset="0"/>
              </a:rPr>
              <a:t>Users should be in control of the interface.</a:t>
            </a:r>
          </a:p>
          <a:p>
            <a:pPr marL="0" indent="0">
              <a:buNone/>
            </a:pPr>
            <a:r>
              <a:rPr lang="en-US" sz="3000" dirty="0">
                <a:latin typeface="Times New Roman" panose="02020603050405020304" pitchFamily="18" charset="0"/>
                <a:cs typeface="Times New Roman" panose="02020603050405020304" pitchFamily="18" charset="0"/>
              </a:rPr>
              <a:t>•	</a:t>
            </a:r>
            <a:r>
              <a:rPr lang="en-US" sz="3000" b="1" dirty="0">
                <a:latin typeface="Times New Roman" panose="02020603050405020304" pitchFamily="18" charset="0"/>
                <a:cs typeface="Times New Roman" panose="02020603050405020304" pitchFamily="18" charset="0"/>
              </a:rPr>
              <a:t>Consistency:</a:t>
            </a:r>
            <a:r>
              <a:rPr lang="en-US" sz="3000" dirty="0">
                <a:latin typeface="Times New Roman" panose="02020603050405020304" pitchFamily="18" charset="0"/>
                <a:cs typeface="Times New Roman" panose="02020603050405020304" pitchFamily="18" charset="0"/>
              </a:rPr>
              <a:t> Use common elements to make the interface predictable and easy to navigate.</a:t>
            </a:r>
          </a:p>
          <a:p>
            <a:pPr marL="0" indent="0">
              <a:buNone/>
            </a:pPr>
            <a:r>
              <a:rPr lang="en-US" sz="3000" dirty="0">
                <a:latin typeface="Times New Roman" panose="02020603050405020304" pitchFamily="18" charset="0"/>
                <a:cs typeface="Times New Roman" panose="02020603050405020304" pitchFamily="18" charset="0"/>
              </a:rPr>
              <a:t>•	</a:t>
            </a:r>
            <a:r>
              <a:rPr lang="en-US" sz="3000" b="1" dirty="0">
                <a:latin typeface="Times New Roman" panose="02020603050405020304" pitchFamily="18" charset="0"/>
                <a:cs typeface="Times New Roman" panose="02020603050405020304" pitchFamily="18" charset="0"/>
              </a:rPr>
              <a:t>Comfort:</a:t>
            </a:r>
            <a:r>
              <a:rPr lang="en-US" sz="3000" dirty="0">
                <a:latin typeface="Times New Roman" panose="02020603050405020304" pitchFamily="18" charset="0"/>
                <a:cs typeface="Times New Roman" panose="02020603050405020304" pitchFamily="18" charset="0"/>
              </a:rPr>
              <a:t> Interacting with the product should be comfortable and effortless</a:t>
            </a:r>
          </a:p>
          <a:p>
            <a:pPr marL="0" indent="0">
              <a:buNone/>
            </a:pPr>
            <a:r>
              <a:rPr lang="en-US" sz="3000" dirty="0">
                <a:latin typeface="Times New Roman" panose="02020603050405020304" pitchFamily="18" charset="0"/>
                <a:cs typeface="Times New Roman" panose="02020603050405020304" pitchFamily="18" charset="0"/>
              </a:rPr>
              <a:t>•	</a:t>
            </a:r>
            <a:r>
              <a:rPr lang="en-US" sz="3000" b="1" dirty="0">
                <a:latin typeface="Times New Roman" panose="02020603050405020304" pitchFamily="18" charset="0"/>
                <a:cs typeface="Times New Roman" panose="02020603050405020304" pitchFamily="18" charset="0"/>
              </a:rPr>
              <a:t>Cognitive load: </a:t>
            </a:r>
            <a:r>
              <a:rPr lang="en-US" sz="3000" dirty="0">
                <a:latin typeface="Times New Roman" panose="02020603050405020304" pitchFamily="18" charset="0"/>
                <a:cs typeface="Times New Roman" panose="02020603050405020304" pitchFamily="18" charset="0"/>
              </a:rPr>
              <a:t>Be clear and concise, and avoid bombarding users with content.</a:t>
            </a:r>
          </a:p>
          <a:p>
            <a:pPr marL="0" indent="0">
              <a:buNone/>
            </a:pPr>
            <a:r>
              <a:rPr lang="en-US" sz="3000" dirty="0">
                <a:latin typeface="Times New Roman" panose="02020603050405020304" pitchFamily="18" charset="0"/>
                <a:cs typeface="Times New Roman" panose="02020603050405020304" pitchFamily="18" charset="0"/>
              </a:rPr>
              <a:t>•	</a:t>
            </a:r>
            <a:r>
              <a:rPr lang="en-US" sz="3000" b="1" dirty="0">
                <a:latin typeface="Times New Roman" panose="02020603050405020304" pitchFamily="18" charset="0"/>
                <a:cs typeface="Times New Roman" panose="02020603050405020304" pitchFamily="18" charset="0"/>
              </a:rPr>
              <a:t>Accessibility: </a:t>
            </a:r>
            <a:r>
              <a:rPr lang="en-US" sz="3000" dirty="0">
                <a:latin typeface="Times New Roman" panose="02020603050405020304" pitchFamily="18" charset="0"/>
                <a:cs typeface="Times New Roman" panose="02020603050405020304" pitchFamily="18" charset="0"/>
              </a:rPr>
              <a:t>Ensure the interface is usable by people with diverse abilities.</a:t>
            </a:r>
          </a:p>
          <a:p>
            <a:pPr marL="0" indent="0">
              <a:buNone/>
            </a:pPr>
            <a:endParaRPr lang="en-IN" sz="30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15 Fundamental UX Design Principles Designers Should Know">
            <a:extLst>
              <a:ext uri="{FF2B5EF4-FFF2-40B4-BE49-F238E27FC236}">
                <a16:creationId xmlns:a16="http://schemas.microsoft.com/office/drawing/2014/main" id="{5BCF6C42-85D2-7F77-5FD9-244425BA83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23863"/>
            <a:ext cx="9144000" cy="6010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73582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dirty="0">
                <a:effectLst>
                  <a:outerShdw blurRad="38100" dist="38100" dir="2700000" algn="tl">
                    <a:srgbClr val="000000">
                      <a:alpha val="43137"/>
                    </a:srgbClr>
                  </a:outerShdw>
                </a:effectLst>
                <a:latin typeface="Algerian" panose="04020705040A02060702" pitchFamily="82" charset="0"/>
              </a:rPr>
              <a:t>3.	STORYBOARDING:</a:t>
            </a:r>
          </a:p>
        </p:txBody>
      </p:sp>
      <p:sp>
        <p:nvSpPr>
          <p:cNvPr id="3" name="Content Placeholder 2"/>
          <p:cNvSpPr>
            <a:spLocks noGrp="1"/>
          </p:cNvSpPr>
          <p:nvPr>
            <p:ph idx="1"/>
          </p:nvPr>
        </p:nvSpPr>
        <p:spPr>
          <a:xfrm>
            <a:off x="457200" y="1600201"/>
            <a:ext cx="8229600" cy="3050458"/>
          </a:xfrm>
        </p:spPr>
        <p:txBody>
          <a:bodyPr/>
          <a:lstStyle/>
          <a:p>
            <a:pPr>
              <a:buFont typeface="Wingdings" panose="05000000000000000000" pitchFamily="2" charset="2"/>
              <a:buChar char="q"/>
            </a:pPr>
            <a:r>
              <a:rPr lang="en-US" sz="3000" dirty="0">
                <a:latin typeface="Times New Roman" panose="02020603050405020304" pitchFamily="18" charset="0"/>
                <a:cs typeface="Times New Roman" panose="02020603050405020304" pitchFamily="18" charset="0"/>
              </a:rPr>
              <a:t>Storyboarding is a visual representation of a user's journey through a product or service, helping designers map out and refine the user experience.</a:t>
            </a:r>
          </a:p>
          <a:p>
            <a:pPr>
              <a:buFont typeface="Wingdings" panose="05000000000000000000" pitchFamily="2" charset="2"/>
              <a:buChar char="q"/>
            </a:pPr>
            <a:r>
              <a:rPr lang="en-US" sz="3000" dirty="0">
                <a:latin typeface="Times New Roman" panose="02020603050405020304" pitchFamily="18" charset="0"/>
                <a:cs typeface="Times New Roman" panose="02020603050405020304" pitchFamily="18" charset="0"/>
              </a:rPr>
              <a:t>We will delve into the significance of storyboards in UI/UX design and how they contribute to creating exceptional digital experiences</a:t>
            </a:r>
            <a:endParaRPr lang="en-IN" sz="3000" dirty="0">
              <a:latin typeface="Times New Roman" panose="02020603050405020304" pitchFamily="18" charset="0"/>
              <a:cs typeface="Times New Roman" panose="02020603050405020304" pitchFamily="18" charset="0"/>
            </a:endParaRPr>
          </a:p>
        </p:txBody>
      </p:sp>
    </p:spTree>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Storyboarding — Part 1. UX Knowledge Base Sketch #18 | by Krisztina  Szerovay | UX Knowledge Base Sketch">
            <a:extLst>
              <a:ext uri="{FF2B5EF4-FFF2-40B4-BE49-F238E27FC236}">
                <a16:creationId xmlns:a16="http://schemas.microsoft.com/office/drawing/2014/main" id="{19536023-8C20-0284-EB1E-7351D9C0E0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5263"/>
            <a:ext cx="9144000" cy="64658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46640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effectLst>
                  <a:outerShdw blurRad="38100" dist="38100" dir="2700000" algn="tl">
                    <a:srgbClr val="000000">
                      <a:alpha val="43137"/>
                    </a:srgbClr>
                  </a:outerShdw>
                </a:effectLst>
                <a:latin typeface="Algerian" panose="04020705040A02060702" pitchFamily="82" charset="0"/>
              </a:rPr>
              <a:t>THE ROLE OF STORYBOARD IN UI/UX Design</a:t>
            </a:r>
            <a:endParaRPr lang="en-IN" dirty="0">
              <a:effectLst>
                <a:outerShdw blurRad="38100" dist="38100" dir="2700000" algn="tl">
                  <a:srgbClr val="000000">
                    <a:alpha val="43137"/>
                  </a:srgbClr>
                </a:outerShdw>
              </a:effectLst>
              <a:latin typeface="Algerian" panose="04020705040A02060702" pitchFamily="82" charset="0"/>
            </a:endParaRPr>
          </a:p>
        </p:txBody>
      </p:sp>
      <p:sp>
        <p:nvSpPr>
          <p:cNvPr id="3" name="Content Placeholder 2"/>
          <p:cNvSpPr>
            <a:spLocks noGrp="1"/>
          </p:cNvSpPr>
          <p:nvPr>
            <p:ph idx="1"/>
          </p:nvPr>
        </p:nvSpPr>
        <p:spPr/>
        <p:txBody>
          <a:bodyPr>
            <a:normAutofit lnSpcReduction="10000"/>
          </a:bodyPr>
          <a:lstStyle/>
          <a:p>
            <a:pPr>
              <a:buFont typeface="Wingdings" panose="05000000000000000000" pitchFamily="2" charset="2"/>
              <a:buChar char="§"/>
            </a:pPr>
            <a:r>
              <a:rPr lang="en-US" sz="3000" dirty="0">
                <a:latin typeface="Times New Roman" panose="02020603050405020304" pitchFamily="18" charset="0"/>
                <a:cs typeface="Times New Roman" panose="02020603050405020304" pitchFamily="18" charset="0"/>
              </a:rPr>
              <a:t>One of the primary benefits of storyboarding is its ability to identify potential usability issues early in the design process. By visually mapping out the user’s interactions, designers can anticipate pain points, discover areas for improvement, and make informed design decisions.</a:t>
            </a:r>
          </a:p>
          <a:p>
            <a:pPr>
              <a:buFont typeface="Wingdings" panose="05000000000000000000" pitchFamily="2" charset="2"/>
              <a:buChar char="§"/>
            </a:pPr>
            <a:r>
              <a:rPr lang="en-US" sz="3000" dirty="0">
                <a:latin typeface="Times New Roman" panose="02020603050405020304" pitchFamily="18" charset="0"/>
                <a:cs typeface="Times New Roman" panose="02020603050405020304" pitchFamily="18" charset="0"/>
              </a:rPr>
              <a:t>Storyboards provide a tangible way to explore different scenarios and user paths, enabling designers to identify and address any hurdles or bottlenecks that users may encounter.</a:t>
            </a:r>
            <a:endParaRPr lang="en-IN" sz="3000" dirty="0">
              <a:latin typeface="Times New Roman" panose="02020603050405020304" pitchFamily="18" charset="0"/>
              <a:cs typeface="Times New Roman" panose="02020603050405020304" pitchFamily="18"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46</TotalTime>
  <Words>907</Words>
  <Application>Microsoft Office PowerPoint</Application>
  <PresentationFormat>On-screen Show (4:3)</PresentationFormat>
  <Paragraphs>75</Paragraphs>
  <Slides>26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Algerian</vt:lpstr>
      <vt:lpstr>Arial</vt:lpstr>
      <vt:lpstr>Calibri</vt:lpstr>
      <vt:lpstr>Times New Roman</vt:lpstr>
      <vt:lpstr>Wingdings</vt:lpstr>
      <vt:lpstr>Office Theme</vt:lpstr>
      <vt:lpstr>User Interface Design</vt:lpstr>
      <vt:lpstr>PowerPoint Presentation</vt:lpstr>
      <vt:lpstr>1. OVERVIEW:</vt:lpstr>
      <vt:lpstr>PowerPoint Presentation</vt:lpstr>
      <vt:lpstr>2. PRINCIPLES OF UI DESIGN:</vt:lpstr>
      <vt:lpstr>PowerPoint Presentation</vt:lpstr>
      <vt:lpstr>3. STORYBOARDING:</vt:lpstr>
      <vt:lpstr>PowerPoint Presentation</vt:lpstr>
      <vt:lpstr>THE ROLE OF STORYBOARD IN UI/UX Design</vt:lpstr>
      <vt:lpstr>5. USER JOURNEY MAPPING:</vt:lpstr>
      <vt:lpstr>Key Components of User Journey Mapping</vt:lpstr>
      <vt:lpstr>STEPS TO CREATE A USER JOURNEY MAP</vt:lpstr>
      <vt:lpstr>PowerPoint Presentation</vt:lpstr>
      <vt:lpstr>6. GESTALT PRINCIPLES OF DESIGN</vt:lpstr>
      <vt:lpstr>GESTALT PRINCIPLES OF DESIGN</vt:lpstr>
      <vt:lpstr>GESTALT PRINCIPLES OF DESIGN</vt:lpstr>
      <vt:lpstr>GESTALT PRINCIPLES OF DESIGN</vt:lpstr>
      <vt:lpstr>GESTALT PRINCIPLES OF DESIGN</vt:lpstr>
      <vt:lpstr>GESTALT PRINCIPLES OF DESIGN</vt:lpstr>
      <vt:lpstr>GESTALT PRINCIPLES OF DESIGN</vt:lpstr>
      <vt:lpstr>Figma</vt:lpstr>
      <vt:lpstr>Features of figma</vt:lpstr>
      <vt:lpstr>8. VISUAL COMMUNICATION DESIGN</vt:lpstr>
      <vt:lpstr>Principles of effective visual communication </vt:lpstr>
      <vt:lpstr>Elements of visual communication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prathameshgosavi9@outlook.com</cp:lastModifiedBy>
  <cp:revision>3</cp:revision>
  <dcterms:created xsi:type="dcterms:W3CDTF">2013-01-27T09:14:16Z</dcterms:created>
  <dcterms:modified xsi:type="dcterms:W3CDTF">2025-01-27T05:20:12Z</dcterms:modified>
  <cp:category/>
</cp:coreProperties>
</file>