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72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8E472B-A907-9CC8-4590-7989B8DFEA41}"/>
              </a:ext>
            </a:extLst>
          </p:cNvPr>
          <p:cNvSpPr/>
          <p:nvPr/>
        </p:nvSpPr>
        <p:spPr>
          <a:xfrm>
            <a:off x="1447800" y="1600200"/>
            <a:ext cx="6248400" cy="441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7357D-47A7-9DDD-CFAA-FD0EF96C8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</a:t>
            </a:r>
            <a:b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 &amp; Tensors</a:t>
            </a:r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47B70-4A80-F789-E2C3-D8D5B875C3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 FOR MACHINE LEARNING</a:t>
            </a:r>
          </a:p>
          <a:p>
            <a:endParaRPr lang="en-IN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0ABAB0F-45FB-FEDD-D20F-E9CB1B4B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9715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SBTE - MSBTE added a new photo.">
            <a:extLst>
              <a:ext uri="{FF2B5EF4-FFF2-40B4-BE49-F238E27FC236}">
                <a16:creationId xmlns:a16="http://schemas.microsoft.com/office/drawing/2014/main" id="{9D9FD1F4-9F2A-42E9-4E04-19BC8DBA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700"/>
            <a:ext cx="15319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Subtraction &amp; Scalar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Subtraction: </a:t>
            </a:r>
            <a:r>
              <a:rPr dirty="0"/>
              <a:t>A - B = A + (-B)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 Multiplication: </a:t>
            </a:r>
            <a:r>
              <a:rPr dirty="0"/>
              <a:t>Changes magnitude, keeps direction</a:t>
            </a:r>
          </a:p>
        </p:txBody>
      </p:sp>
      <p:pic>
        <p:nvPicPr>
          <p:cNvPr id="4098" name="Picture 2" descr="Vector Subtraction &amp; Scalar Multiplication (examples, solutions, videos,  worksheets, games, activities)">
            <a:extLst>
              <a:ext uri="{FF2B5EF4-FFF2-40B4-BE49-F238E27FC236}">
                <a16:creationId xmlns:a16="http://schemas.microsoft.com/office/drawing/2014/main" id="{BB5667D2-4BDD-4CA1-6BB9-0F0BD8B8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8807"/>
            <a:ext cx="6248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 Product of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Formula: </a:t>
            </a:r>
            <a:r>
              <a:rPr dirty="0"/>
              <a:t>A·B = |A||</a:t>
            </a:r>
            <a:r>
              <a:rPr dirty="0" err="1"/>
              <a:t>B|cosθ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Applications: </a:t>
            </a:r>
            <a:r>
              <a:rPr dirty="0"/>
              <a:t>Angle between vectors, projections</a:t>
            </a:r>
          </a:p>
        </p:txBody>
      </p:sp>
      <p:pic>
        <p:nvPicPr>
          <p:cNvPr id="5122" name="Picture 2" descr="Vector Calculus: Understanding the Dot Product – BetterExplained">
            <a:extLst>
              <a:ext uri="{FF2B5EF4-FFF2-40B4-BE49-F238E27FC236}">
                <a16:creationId xmlns:a16="http://schemas.microsoft.com/office/drawing/2014/main" id="{22F153DF-25BF-9192-7FC2-1C9DFC2F0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428999"/>
            <a:ext cx="4762500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Product of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70819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Formula: </a:t>
            </a:r>
            <a:r>
              <a:rPr dirty="0"/>
              <a:t>A × B = |A||</a:t>
            </a:r>
            <a:r>
              <a:rPr dirty="0" err="1"/>
              <a:t>B|sinθ</a:t>
            </a:r>
            <a:r>
              <a:rPr dirty="0"/>
              <a:t> n̂</a:t>
            </a:r>
          </a:p>
          <a:p>
            <a:pPr marL="0" indent="0">
              <a:buNone/>
            </a:pPr>
            <a:r>
              <a:rPr dirty="0"/>
              <a:t>• Result is perpendicular to both vectors</a:t>
            </a:r>
          </a:p>
        </p:txBody>
      </p:sp>
      <p:pic>
        <p:nvPicPr>
          <p:cNvPr id="6146" name="Picture 2" descr="The Vector Cross Product">
            <a:extLst>
              <a:ext uri="{FF2B5EF4-FFF2-40B4-BE49-F238E27FC236}">
                <a16:creationId xmlns:a16="http://schemas.microsoft.com/office/drawing/2014/main" id="{A127D8B6-32AF-7E3F-4BA7-3A2E927E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6" y="2866104"/>
            <a:ext cx="6700136" cy="37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 Triple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8065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Formula: </a:t>
            </a:r>
            <a:r>
              <a:rPr dirty="0"/>
              <a:t>A · (B × C)</a:t>
            </a:r>
          </a:p>
          <a:p>
            <a:pPr marL="0" indent="0">
              <a:buNone/>
            </a:pPr>
            <a:r>
              <a:rPr dirty="0"/>
              <a:t>• Represents volume of parallelepiped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32DAF-8D2A-70ED-2E4D-AE240567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880853"/>
            <a:ext cx="7629525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Tensors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• Generalization of scalars, vectors, and matrices</a:t>
            </a:r>
          </a:p>
          <a:p>
            <a:pPr marL="0" indent="0">
              <a:buNone/>
            </a:pPr>
            <a:r>
              <a:rPr dirty="0"/>
              <a:t>• Transforms under coordinate changes</a:t>
            </a:r>
          </a:p>
        </p:txBody>
      </p:sp>
      <p:pic>
        <p:nvPicPr>
          <p:cNvPr id="8194" name="Picture 2" descr="🔍📚 Exploring Tensors in PyTorch: A Beginner's Guide 🤖💡">
            <a:extLst>
              <a:ext uri="{FF2B5EF4-FFF2-40B4-BE49-F238E27FC236}">
                <a16:creationId xmlns:a16="http://schemas.microsoft.com/office/drawing/2014/main" id="{90CDC70C-4574-F200-5BE3-780E1732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4" y="2627941"/>
            <a:ext cx="5634191" cy="42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and Rank of Tensors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448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• Scalars (0th-order), Vectors (1st-order), Matrices (2nd-order)</a:t>
            </a:r>
          </a:p>
          <a:p>
            <a:pPr marL="0" indent="0">
              <a:buNone/>
            </a:pPr>
            <a:r>
              <a:rPr dirty="0"/>
              <a:t>• Higher-order tensors used in AI &amp; physics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12691-046E-4C7F-7482-D639707D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45003"/>
            <a:ext cx="7010400" cy="35195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of Tensors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25994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Physics: </a:t>
            </a:r>
            <a:r>
              <a:rPr dirty="0"/>
              <a:t>Stress &amp; strain tensors, relativity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Engineering: </a:t>
            </a:r>
            <a:r>
              <a:rPr dirty="0"/>
              <a:t>Material properties, fluid dynamics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AI/ML: </a:t>
            </a:r>
            <a:r>
              <a:rPr dirty="0"/>
              <a:t>Deep learning frameworks like TensorFlow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hank You Ppt PowerPoint Presentation Model Elements">
            <a:extLst>
              <a:ext uri="{FF2B5EF4-FFF2-40B4-BE49-F238E27FC236}">
                <a16:creationId xmlns:a16="http://schemas.microsoft.com/office/drawing/2014/main" id="{3DCD4D5F-07E8-2B62-5065-701AF759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 and Tensors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29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vector</a:t>
            </a:r>
            <a:r>
              <a:rPr lang="en-US" dirty="0"/>
              <a:t> is a mathematical quantity that has both </a:t>
            </a:r>
            <a:r>
              <a:rPr lang="en-US" b="1" dirty="0"/>
              <a:t>magnitude</a:t>
            </a:r>
            <a:r>
              <a:rPr lang="en-US" dirty="0"/>
              <a:t> and </a:t>
            </a:r>
            <a:r>
              <a:rPr lang="en-US" b="1" dirty="0"/>
              <a:t>direction</a:t>
            </a:r>
            <a:r>
              <a:rPr lang="en-US" dirty="0"/>
              <a:t>. Vectors are used in physics, engineering, and machine learning to represent various physical quantities like force, velocity, and displacement.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4D7D-C4D4-1EED-9F17-82D04D63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DA07-E0B4-B2CD-BE8C-77C86EA8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  <a:endParaRPr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EDA0E-3C08-51CA-61CA-2E41E0B6E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25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Vectors</a:t>
            </a:r>
          </a:p>
          <a:p>
            <a:pPr marL="0" indent="0">
              <a:buNone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Magnitude</a:t>
            </a:r>
            <a:r>
              <a:rPr lang="en-US" i="1" dirty="0"/>
              <a:t>: </a:t>
            </a:r>
            <a:r>
              <a:rPr lang="en-US" dirty="0"/>
              <a:t>The length of the vector, denoted as |A|.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Direction</a:t>
            </a:r>
            <a:r>
              <a:rPr lang="en-US" i="1" dirty="0"/>
              <a:t>: </a:t>
            </a:r>
            <a:r>
              <a:rPr lang="en-US" dirty="0"/>
              <a:t>The angle the vector makes with a reference axis.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Components</a:t>
            </a:r>
            <a:r>
              <a:rPr lang="en-US" i="1" dirty="0"/>
              <a:t>: </a:t>
            </a:r>
            <a:r>
              <a:rPr lang="en-US" dirty="0"/>
              <a:t>A vector can be broken into components along the x, y, and z axes.</a:t>
            </a:r>
          </a:p>
        </p:txBody>
      </p:sp>
    </p:spTree>
    <p:extLst>
      <p:ext uri="{BB962C8B-B14F-4D97-AF65-F5344CB8AC3E}">
        <p14:creationId xmlns:p14="http://schemas.microsoft.com/office/powerpoint/2010/main" val="63147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13" y="1600201"/>
            <a:ext cx="8229600" cy="2421194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i="1" dirty="0"/>
              <a:t>Scalars: </a:t>
            </a:r>
            <a:r>
              <a:rPr dirty="0"/>
              <a:t>Quantities with magnitude only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b="1" i="1" dirty="0"/>
              <a:t>Vectors: </a:t>
            </a:r>
            <a:r>
              <a:rPr dirty="0"/>
              <a:t>Quantities with magnitude and direction</a:t>
            </a:r>
          </a:p>
          <a:p>
            <a:pPr marL="0" indent="0">
              <a:buNone/>
            </a:pPr>
            <a:r>
              <a:rPr dirty="0"/>
              <a:t>• Applications in physics, engineering, and AI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Scalars and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40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Scalar: </a:t>
            </a:r>
            <a:r>
              <a:rPr dirty="0"/>
              <a:t>Only magnitude (e.g., mass, time, temperature)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Vector: </a:t>
            </a:r>
            <a:r>
              <a:rPr dirty="0"/>
              <a:t>Magnitude + direction (e.g., displacement, velocity, force)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of a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9916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Represented by arrows</a:t>
            </a:r>
          </a:p>
          <a:p>
            <a:pPr marL="0" indent="0">
              <a:buNone/>
            </a:pPr>
            <a:r>
              <a:rPr dirty="0"/>
              <a:t>• Length: Magnitude</a:t>
            </a:r>
          </a:p>
          <a:p>
            <a:pPr marL="0" indent="0">
              <a:buNone/>
            </a:pPr>
            <a:r>
              <a:rPr dirty="0"/>
              <a:t>• Arrowhead: Direction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3ED89-C4A2-6B6B-6948-F625988DB8D6}"/>
              </a:ext>
            </a:extLst>
          </p:cNvPr>
          <p:cNvSpPr txBox="1"/>
          <p:nvPr/>
        </p:nvSpPr>
        <p:spPr>
          <a:xfrm>
            <a:off x="494072" y="3608440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Direction</a:t>
            </a:r>
            <a:r>
              <a:rPr lang="en-IN" u="sng" dirty="0"/>
              <a:t> </a:t>
            </a:r>
            <a:r>
              <a:rPr lang="en-IN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Ratios and Cosines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5B783-1D38-36F2-F48C-97287F00EE76}"/>
              </a:ext>
            </a:extLst>
          </p:cNvPr>
          <p:cNvSpPr txBox="1"/>
          <p:nvPr/>
        </p:nvSpPr>
        <p:spPr>
          <a:xfrm>
            <a:off x="530943" y="4619814"/>
            <a:ext cx="8155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/>
              <a:t>• </a:t>
            </a:r>
            <a:r>
              <a:rPr lang="en-I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ratios: </a:t>
            </a:r>
            <a:r>
              <a:rPr lang="en-IN" sz="3200" dirty="0"/>
              <a:t>Proportional to components</a:t>
            </a:r>
          </a:p>
          <a:p>
            <a:r>
              <a:rPr lang="en-IN" sz="3200" dirty="0"/>
              <a:t>• </a:t>
            </a:r>
            <a:r>
              <a:rPr lang="en-I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cosines: </a:t>
            </a:r>
            <a:r>
              <a:rPr lang="en-IN" sz="3200" dirty="0"/>
              <a:t>cos(</a:t>
            </a:r>
            <a:r>
              <a:rPr lang="el-GR" sz="3200" dirty="0"/>
              <a:t>α), </a:t>
            </a:r>
            <a:r>
              <a:rPr lang="en-IN" sz="3200" dirty="0"/>
              <a:t>cos(</a:t>
            </a:r>
            <a:r>
              <a:rPr lang="el-GR" sz="3200" dirty="0"/>
              <a:t>β), </a:t>
            </a:r>
            <a:r>
              <a:rPr lang="en-IN" sz="3200" dirty="0"/>
              <a:t>cos(</a:t>
            </a:r>
            <a:r>
              <a:rPr lang="el-GR" sz="3200" dirty="0"/>
              <a:t>γ) </a:t>
            </a:r>
            <a:r>
              <a:rPr lang="en-IN" sz="3200" dirty="0"/>
              <a:t>with axes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 and Components of a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 formula: </a:t>
            </a:r>
            <a:r>
              <a:rPr dirty="0"/>
              <a:t>|A| = √(x² + y² + z²)</a:t>
            </a:r>
          </a:p>
          <a:p>
            <a:pPr marL="0" indent="0">
              <a:buNone/>
            </a:pPr>
            <a:r>
              <a:rPr dirty="0"/>
              <a:t>• Components along x, y, z axes</a:t>
            </a:r>
          </a:p>
        </p:txBody>
      </p:sp>
      <p:pic>
        <p:nvPicPr>
          <p:cNvPr id="1026" name="Picture 2" descr="Mechanics Map - Vectors">
            <a:extLst>
              <a:ext uri="{FF2B5EF4-FFF2-40B4-BE49-F238E27FC236}">
                <a16:creationId xmlns:a16="http://schemas.microsoft.com/office/drawing/2014/main" id="{888BBC94-6196-D426-FB67-14F45C63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404419"/>
            <a:ext cx="5715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Vector: </a:t>
            </a:r>
            <a:r>
              <a:rPr lang="en-US" dirty="0"/>
              <a:t>A vector with zero magnitude.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Vector: </a:t>
            </a:r>
            <a:r>
              <a:rPr lang="en-US" dirty="0"/>
              <a:t>A vector with a magnitude of 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Vector: </a:t>
            </a:r>
            <a:r>
              <a:rPr lang="en-US" dirty="0"/>
              <a:t>Represents a point’s position in space.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Vectors: </a:t>
            </a:r>
            <a:r>
              <a:rPr lang="en-US" dirty="0"/>
              <a:t>Vectors that have the same magnitude and direction.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Vector: </a:t>
            </a:r>
            <a:r>
              <a:rPr lang="en-US" dirty="0"/>
              <a:t>A vector pointing in the opposite direction of another vector.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4276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 Law: </a:t>
            </a:r>
            <a:r>
              <a:rPr dirty="0"/>
              <a:t>A + B = Resultant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Parallelogram Law: </a:t>
            </a:r>
            <a:r>
              <a:rPr dirty="0"/>
              <a:t>Diagonal represents resultant</a:t>
            </a:r>
          </a:p>
        </p:txBody>
      </p:sp>
      <p:pic>
        <p:nvPicPr>
          <p:cNvPr id="3074" name="Picture 2" descr="Basic Vector Operations">
            <a:extLst>
              <a:ext uri="{FF2B5EF4-FFF2-40B4-BE49-F238E27FC236}">
                <a16:creationId xmlns:a16="http://schemas.microsoft.com/office/drawing/2014/main" id="{5E36A6E2-0E3E-374F-CD64-704C4D02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51" y="3429000"/>
            <a:ext cx="6125497" cy="30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482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UNIT 3 Vectors &amp; Tensors</vt:lpstr>
      <vt:lpstr>Vectors and Tensors</vt:lpstr>
      <vt:lpstr>VECTORS</vt:lpstr>
      <vt:lpstr>INTRODUCTION</vt:lpstr>
      <vt:lpstr>Definition of Scalars and Vectors</vt:lpstr>
      <vt:lpstr>Representation of a Vector</vt:lpstr>
      <vt:lpstr>Magnitude and Components of a Vector</vt:lpstr>
      <vt:lpstr>Types of Vectors</vt:lpstr>
      <vt:lpstr>Vector Addition</vt:lpstr>
      <vt:lpstr>Vector Subtraction &amp; Scalar Multiplication</vt:lpstr>
      <vt:lpstr>Dot Product of Vectors</vt:lpstr>
      <vt:lpstr>Cross Product of Vectors</vt:lpstr>
      <vt:lpstr>Scalar Triple Product</vt:lpstr>
      <vt:lpstr>Definition of Tensors</vt:lpstr>
      <vt:lpstr>Types and Rank of Tensors</vt:lpstr>
      <vt:lpstr>Applications of Tensors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prathameshgosavi9@outlook.com</cp:lastModifiedBy>
  <cp:revision>4</cp:revision>
  <dcterms:created xsi:type="dcterms:W3CDTF">2013-01-27T09:14:16Z</dcterms:created>
  <dcterms:modified xsi:type="dcterms:W3CDTF">2025-02-23T14:38:39Z</dcterms:modified>
  <cp:category/>
</cp:coreProperties>
</file>