
<file path=[Content_Types].xml><?xml version="1.0" encoding="utf-8"?>
<Types xmlns="http://schemas.openxmlformats.org/package/2006/content-types">
  <Default Extension="jpe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61" r:id="rId5"/>
    <p:sldId id="278" r:id="rId6"/>
    <p:sldId id="279" r:id="rId7"/>
    <p:sldId id="280" r:id="rId8"/>
    <p:sldId id="265" r:id="rId9"/>
    <p:sldId id="266" r:id="rId10"/>
    <p:sldId id="267" r:id="rId11"/>
    <p:sldId id="283" r:id="rId12"/>
    <p:sldId id="284" r:id="rId13"/>
    <p:sldId id="285" r:id="rId14"/>
    <p:sldId id="287" r:id="rId15"/>
    <p:sldId id="289" r:id="rId16"/>
    <p:sldId id="288" r:id="rId17"/>
    <p:sldId id="290" r:id="rId18"/>
    <p:sldId id="291" r:id="rId19"/>
    <p:sldId id="292" r:id="rId20"/>
    <p:sldId id="270" r:id="rId21"/>
    <p:sldId id="272" r:id="rId22"/>
    <p:sldId id="286" r:id="rId23"/>
    <p:sldId id="273" r:id="rId24"/>
    <p:sldId id="275"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65" d="100"/>
          <a:sy n="65" d="100"/>
        </p:scale>
        <p:origin x="191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1BD21-110D-47B5-846D-6D14249E0C34}" type="datetimeFigureOut">
              <a:rPr lang="en-US" smtClean="0"/>
              <a:pPr/>
              <a:t>3/17/2025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F35E5D-2661-4985-A05B-956C31BAFD11}" type="slidenum">
              <a:rPr lang="en-US" smtClean="0"/>
              <a:pPr/>
              <a:t>‹#›</a:t>
            </a:fld>
            <a:endParaRPr lang="en-US" dirty="0"/>
          </a:p>
        </p:txBody>
      </p:sp>
    </p:spTree>
    <p:extLst>
      <p:ext uri="{BB962C8B-B14F-4D97-AF65-F5344CB8AC3E}">
        <p14:creationId xmlns:p14="http://schemas.microsoft.com/office/powerpoint/2010/main" val="87338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F35E5D-2661-4985-A05B-956C31BAFD11}"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normAutofit/>
          </a:bodyPr>
          <a:lstStyle/>
          <a:p>
            <a:r>
              <a:rPr lang="en-US" sz="4000" dirty="0">
                <a:solidFill>
                  <a:srgbClr val="002060"/>
                </a:solidFill>
                <a:latin typeface="Times New Roman" pitchFamily="18" charset="0"/>
                <a:cs typeface="Times New Roman" pitchFamily="18" charset="0"/>
              </a:rPr>
              <a:t>Unit No.1 Overview of  metrology &amp; Linear measurement</a:t>
            </a:r>
          </a:p>
        </p:txBody>
      </p:sp>
      <p:sp>
        <p:nvSpPr>
          <p:cNvPr id="3" name="Subtitle 2"/>
          <p:cNvSpPr>
            <a:spLocks noGrp="1"/>
          </p:cNvSpPr>
          <p:nvPr>
            <p:ph type="subTitle" idx="1"/>
          </p:nvPr>
        </p:nvSpPr>
        <p:spPr/>
        <p:txBody>
          <a:bodyPr>
            <a:normAutofit fontScale="92500" lnSpcReduction="10000"/>
          </a:bodyPr>
          <a:lstStyle/>
          <a:p>
            <a:pPr>
              <a:lnSpc>
                <a:spcPct val="120000"/>
              </a:lnSpc>
            </a:pPr>
            <a:r>
              <a:rPr lang="en-US" dirty="0">
                <a:solidFill>
                  <a:srgbClr val="FF0000"/>
                </a:solidFill>
                <a:latin typeface="Times New Roman" pitchFamily="18" charset="0"/>
                <a:cs typeface="Times New Roman" pitchFamily="18" charset="0"/>
              </a:rPr>
              <a:t>By :- Prof. Y.J. </a:t>
            </a:r>
            <a:r>
              <a:rPr lang="en-US" dirty="0" err="1">
                <a:solidFill>
                  <a:srgbClr val="FF0000"/>
                </a:solidFill>
                <a:latin typeface="Times New Roman" pitchFamily="18" charset="0"/>
                <a:cs typeface="Times New Roman" pitchFamily="18" charset="0"/>
              </a:rPr>
              <a:t>Potdar</a:t>
            </a:r>
            <a:endParaRPr lang="en-US" dirty="0">
              <a:solidFill>
                <a:srgbClr val="FF0000"/>
              </a:solidFill>
              <a:latin typeface="Times New Roman" pitchFamily="18" charset="0"/>
              <a:cs typeface="Times New Roman" pitchFamily="18" charset="0"/>
            </a:endParaRPr>
          </a:p>
          <a:p>
            <a:pPr>
              <a:lnSpc>
                <a:spcPct val="120000"/>
              </a:lnSpc>
            </a:pPr>
            <a:r>
              <a:rPr lang="en-US" dirty="0">
                <a:solidFill>
                  <a:srgbClr val="FF0000"/>
                </a:solidFill>
                <a:latin typeface="Times New Roman" pitchFamily="18" charset="0"/>
                <a:cs typeface="Times New Roman" pitchFamily="18" charset="0"/>
              </a:rPr>
              <a:t>Mechanical Engineering Department,</a:t>
            </a:r>
          </a:p>
          <a:p>
            <a:pPr>
              <a:lnSpc>
                <a:spcPct val="120000"/>
              </a:lnSpc>
            </a:pPr>
            <a:r>
              <a:rPr lang="en-US" dirty="0">
                <a:solidFill>
                  <a:srgbClr val="FF0000"/>
                </a:solidFill>
                <a:latin typeface="Times New Roman" pitchFamily="18" charset="0"/>
                <a:cs typeface="Times New Roman" pitchFamily="18" charset="0"/>
              </a:rPr>
              <a:t>Polytechnic, YTC, </a:t>
            </a:r>
            <a:r>
              <a:rPr lang="en-US" dirty="0" err="1">
                <a:solidFill>
                  <a:srgbClr val="FF0000"/>
                </a:solidFill>
                <a:latin typeface="Times New Roman" pitchFamily="18" charset="0"/>
                <a:cs typeface="Times New Roman" pitchFamily="18" charset="0"/>
              </a:rPr>
              <a:t>Satara</a:t>
            </a:r>
            <a:endParaRPr lang="en-US" dirty="0">
              <a:solidFill>
                <a:srgbClr val="FF0000"/>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sz="2200" dirty="0">
                <a:solidFill>
                  <a:srgbClr val="002060"/>
                </a:solidFill>
                <a:latin typeface="Times New Roman" panose="02020603050405020304" pitchFamily="18" charset="0"/>
                <a:cs typeface="Times New Roman" panose="02020603050405020304" pitchFamily="18" charset="0"/>
              </a:rPr>
              <a:t>1.2 Characteristics of Instruments</a:t>
            </a:r>
            <a:endParaRPr lang="en-IN" dirty="0"/>
          </a:p>
        </p:txBody>
      </p:sp>
      <p:sp>
        <p:nvSpPr>
          <p:cNvPr id="3" name="Content Placeholder 2"/>
          <p:cNvSpPr>
            <a:spLocks noGrp="1"/>
          </p:cNvSpPr>
          <p:nvPr>
            <p:ph idx="1"/>
          </p:nvPr>
        </p:nvSpPr>
        <p:spPr>
          <a:xfrm>
            <a:off x="457200" y="685800"/>
            <a:ext cx="8229600" cy="5943600"/>
          </a:xfrm>
        </p:spPr>
        <p:txBody>
          <a:bodyPr>
            <a:normAutofit/>
          </a:bodyPr>
          <a:lstStyle/>
          <a:p>
            <a:pPr marL="0" indent="0">
              <a:buNone/>
            </a:pPr>
            <a:r>
              <a:rPr lang="en-US" sz="1800" dirty="0">
                <a:solidFill>
                  <a:srgbClr val="FF0000"/>
                </a:solidFill>
                <a:latin typeface="Times New Roman" pitchFamily="18" charset="0"/>
                <a:cs typeface="Times New Roman" pitchFamily="18" charset="0"/>
              </a:rPr>
              <a:t>viii. Sensitivity</a:t>
            </a:r>
            <a:r>
              <a:rPr lang="en-US" sz="1800" dirty="0">
                <a:latin typeface="Times New Roman" pitchFamily="18" charset="0"/>
                <a:cs typeface="Times New Roman" pitchFamily="18" charset="0"/>
              </a:rPr>
              <a:t> </a:t>
            </a:r>
            <a:r>
              <a:rPr lang="en-US" sz="1800" dirty="0">
                <a:solidFill>
                  <a:srgbClr val="FF0000"/>
                </a:solidFill>
                <a:latin typeface="Times New Roman" pitchFamily="18" charset="0"/>
                <a:cs typeface="Times New Roman" pitchFamily="18" charset="0"/>
              </a:rPr>
              <a:t>:-</a:t>
            </a:r>
            <a:r>
              <a:rPr lang="en-US" sz="1800" dirty="0">
                <a:latin typeface="Times New Roman" pitchFamily="18" charset="0"/>
                <a:cs typeface="Times New Roman" pitchFamily="18" charset="0"/>
              </a:rPr>
              <a:t>  It  is the ability of measuring instrument to detect small  variations in a quantity being measured.</a:t>
            </a:r>
          </a:p>
          <a:p>
            <a:pPr marL="0" indent="0">
              <a:buNone/>
            </a:pPr>
            <a:r>
              <a:rPr lang="en-US" sz="1800" dirty="0">
                <a:solidFill>
                  <a:srgbClr val="FF0000"/>
                </a:solidFill>
                <a:latin typeface="Times New Roman" pitchFamily="18" charset="0"/>
                <a:cs typeface="Times New Roman" pitchFamily="18" charset="0"/>
              </a:rPr>
              <a:t>ix. </a:t>
            </a:r>
            <a:r>
              <a:rPr lang="en-US" sz="1800" dirty="0" err="1">
                <a:solidFill>
                  <a:srgbClr val="FF0000"/>
                </a:solidFill>
                <a:latin typeface="Times New Roman" pitchFamily="18" charset="0"/>
                <a:cs typeface="Times New Roman" pitchFamily="18" charset="0"/>
              </a:rPr>
              <a:t>Hystresis</a:t>
            </a:r>
            <a:r>
              <a:rPr lang="en-US" sz="1800" dirty="0">
                <a:solidFill>
                  <a:srgbClr val="FF0000"/>
                </a:solidFill>
                <a:latin typeface="Times New Roman" pitchFamily="18" charset="0"/>
                <a:cs typeface="Times New Roman" pitchFamily="18" charset="0"/>
              </a:rPr>
              <a:t> :- </a:t>
            </a:r>
            <a:r>
              <a:rPr lang="en-US" sz="1800" dirty="0">
                <a:latin typeface="Times New Roman" pitchFamily="18" charset="0"/>
                <a:cs typeface="Times New Roman" pitchFamily="18" charset="0"/>
              </a:rPr>
              <a:t>Is the maximum difference for the same measured quantity between the upscale &amp; downscale readings during full range transverse in each direction.</a:t>
            </a:r>
          </a:p>
          <a:p>
            <a:pPr marL="0" indent="0">
              <a:buNone/>
            </a:pPr>
            <a:r>
              <a:rPr lang="en-US" sz="1800" dirty="0">
                <a:solidFill>
                  <a:srgbClr val="FF0000"/>
                </a:solidFill>
                <a:latin typeface="Times New Roman" pitchFamily="18" charset="0"/>
                <a:cs typeface="Times New Roman" pitchFamily="18" charset="0"/>
              </a:rPr>
              <a:t>x. Dead zone:- </a:t>
            </a:r>
            <a:r>
              <a:rPr lang="en-US" sz="1800" dirty="0">
                <a:latin typeface="Times New Roman" pitchFamily="18" charset="0"/>
                <a:cs typeface="Times New Roman" pitchFamily="18" charset="0"/>
              </a:rPr>
              <a:t>Is the largest range through which an input signal can be varied without initiating any response from the indicating instrument.</a:t>
            </a:r>
          </a:p>
          <a:p>
            <a:pPr algn="just">
              <a:buNone/>
            </a:pPr>
            <a:r>
              <a:rPr lang="en-US" sz="1800" dirty="0">
                <a:solidFill>
                  <a:srgbClr val="FF0000"/>
                </a:solidFill>
                <a:latin typeface="Times New Roman" pitchFamily="18" charset="0"/>
                <a:cs typeface="Times New Roman" pitchFamily="18" charset="0"/>
              </a:rPr>
              <a:t>xi. Threshold:- </a:t>
            </a:r>
            <a:r>
              <a:rPr lang="en-US" sz="1800" dirty="0">
                <a:latin typeface="Times New Roman" pitchFamily="18" charset="0"/>
                <a:cs typeface="Times New Roman" pitchFamily="18" charset="0"/>
              </a:rPr>
              <a:t>If the input quantity is slowly varied from zero onwards, output is </a:t>
            </a:r>
          </a:p>
          <a:p>
            <a:pPr algn="just">
              <a:buNone/>
            </a:pPr>
            <a:r>
              <a:rPr lang="en-US" sz="1800" dirty="0">
                <a:latin typeface="Times New Roman" pitchFamily="18" charset="0"/>
                <a:cs typeface="Times New Roman" pitchFamily="18" charset="0"/>
              </a:rPr>
              <a:t>not shown until some minimum value of the input is exceeded. This minimum value </a:t>
            </a:r>
          </a:p>
          <a:p>
            <a:pPr algn="just">
              <a:buNone/>
            </a:pPr>
            <a:r>
              <a:rPr lang="en-US" sz="1800" dirty="0">
                <a:latin typeface="Times New Roman" pitchFamily="18" charset="0"/>
                <a:cs typeface="Times New Roman" pitchFamily="18" charset="0"/>
              </a:rPr>
              <a:t>of input is called threshold of instrument.</a:t>
            </a:r>
          </a:p>
          <a:p>
            <a:pPr algn="just">
              <a:buNone/>
            </a:pPr>
            <a:r>
              <a:rPr lang="en-US" sz="1800" dirty="0">
                <a:solidFill>
                  <a:srgbClr val="FF0000"/>
                </a:solidFill>
                <a:latin typeface="Times New Roman" pitchFamily="18" charset="0"/>
                <a:cs typeface="Times New Roman" pitchFamily="18" charset="0"/>
              </a:rPr>
              <a:t>xii. Linearity:- </a:t>
            </a:r>
            <a:r>
              <a:rPr lang="en-US" sz="1800" dirty="0">
                <a:latin typeface="Times New Roman" pitchFamily="18" charset="0"/>
                <a:cs typeface="Times New Roman" pitchFamily="18" charset="0"/>
              </a:rPr>
              <a:t>Is defined as ability to reproduce the input characteristics symmetrically</a:t>
            </a:r>
            <a:endParaRPr lang="en-US" sz="1800" dirty="0">
              <a:solidFill>
                <a:srgbClr val="FF0000"/>
              </a:solidFill>
              <a:latin typeface="Times New Roman" pitchFamily="18" charset="0"/>
              <a:cs typeface="Times New Roman" pitchFamily="18" charset="0"/>
            </a:endParaRPr>
          </a:p>
          <a:p>
            <a:pPr algn="just">
              <a:buNone/>
            </a:pPr>
            <a:r>
              <a:rPr lang="en-US" sz="1800" dirty="0">
                <a:solidFill>
                  <a:srgbClr val="FF0000"/>
                </a:solidFill>
                <a:latin typeface="Times New Roman" pitchFamily="18" charset="0"/>
                <a:cs typeface="Times New Roman" pitchFamily="18" charset="0"/>
              </a:rPr>
              <a:t>xiii. Amplification:-</a:t>
            </a:r>
            <a:r>
              <a:rPr lang="en-US" sz="1800" dirty="0">
                <a:latin typeface="Times New Roman" panose="02020603050405020304" pitchFamily="18" charset="0"/>
                <a:cs typeface="Times New Roman" panose="02020603050405020304" pitchFamily="18" charset="0"/>
              </a:rPr>
              <a:t> is the process of increasing the strength of an electrical signal, such as voltage or current, using an amplifier</a:t>
            </a:r>
            <a:r>
              <a:rPr lang="en-US" sz="1800" dirty="0"/>
              <a:t>. </a:t>
            </a:r>
          </a:p>
          <a:p>
            <a:pPr marL="0" lvl="0" indent="0">
              <a:buNone/>
            </a:pPr>
            <a:r>
              <a:rPr lang="en-US" sz="2000" dirty="0">
                <a:solidFill>
                  <a:srgbClr val="FF0000"/>
                </a:solidFill>
                <a:latin typeface="Times New Roman" panose="02020603050405020304" pitchFamily="18" charset="0"/>
                <a:cs typeface="Times New Roman" panose="02020603050405020304" pitchFamily="18" charset="0"/>
              </a:rPr>
              <a:t>1.2b Dynamic Characteristics</a:t>
            </a:r>
            <a:endParaRPr lang="en-US" dirty="0">
              <a:solidFill>
                <a:srgbClr val="FF0000"/>
              </a:solidFill>
              <a:latin typeface="Times New Roman" pitchFamily="18" charset="0"/>
              <a:cs typeface="Times New Roman" pitchFamily="18" charset="0"/>
            </a:endParaRPr>
          </a:p>
          <a:p>
            <a:pPr marL="400050" indent="-400050" algn="just">
              <a:buAutoNum type="romanLcPeriod"/>
            </a:pPr>
            <a:r>
              <a:rPr lang="en-US" sz="1800" dirty="0">
                <a:solidFill>
                  <a:srgbClr val="FF0000"/>
                </a:solidFill>
                <a:latin typeface="Times New Roman" pitchFamily="18" charset="0"/>
                <a:cs typeface="Times New Roman" pitchFamily="18" charset="0"/>
              </a:rPr>
              <a:t>Speed of response :- </a:t>
            </a:r>
            <a:r>
              <a:rPr lang="en-US" sz="1800" dirty="0">
                <a:latin typeface="Times New Roman" pitchFamily="18" charset="0"/>
                <a:cs typeface="Times New Roman" pitchFamily="18" charset="0"/>
              </a:rPr>
              <a:t>Is defined as the rapidity with which an instrument indicates changes in measured variable without dynamic error</a:t>
            </a:r>
          </a:p>
          <a:p>
            <a:pPr marL="400050" indent="-400050" algn="just">
              <a:buAutoNum type="romanLcPeriod"/>
            </a:pPr>
            <a:r>
              <a:rPr lang="en-US" sz="1800" dirty="0">
                <a:solidFill>
                  <a:srgbClr val="FF0000"/>
                </a:solidFill>
                <a:latin typeface="Times New Roman" pitchFamily="18" charset="0"/>
                <a:cs typeface="Times New Roman" pitchFamily="18" charset="0"/>
              </a:rPr>
              <a:t>Fidelity :- </a:t>
            </a:r>
            <a:r>
              <a:rPr lang="en-US" sz="1800" dirty="0">
                <a:latin typeface="Times New Roman" pitchFamily="18" charset="0"/>
                <a:cs typeface="Times New Roman" pitchFamily="18" charset="0"/>
              </a:rPr>
              <a:t>Is defined as  the degree to which an instrument indicates the changes in measured variable without dynamic error.</a:t>
            </a:r>
          </a:p>
          <a:p>
            <a:pPr marL="400050" indent="-400050" algn="just">
              <a:buAutoNum type="romanLcPeriod"/>
            </a:pPr>
            <a:r>
              <a:rPr lang="en-US" sz="1800" dirty="0">
                <a:solidFill>
                  <a:srgbClr val="FF0000"/>
                </a:solidFill>
                <a:latin typeface="Times New Roman" pitchFamily="18" charset="0"/>
                <a:cs typeface="Times New Roman" pitchFamily="18" charset="0"/>
              </a:rPr>
              <a:t>Overshoot :- </a:t>
            </a:r>
            <a:r>
              <a:rPr lang="en-US" sz="1800" dirty="0">
                <a:latin typeface="Times New Roman" pitchFamily="18" charset="0"/>
                <a:cs typeface="Times New Roman" pitchFamily="18" charset="0"/>
              </a:rPr>
              <a:t>Is defined as the maximum amount by which the pointer moves beyond the steady state.</a:t>
            </a:r>
          </a:p>
          <a:p>
            <a:pPr marL="400050" indent="-400050" algn="just">
              <a:buAutoNum type="romanLcPeriod"/>
            </a:pPr>
            <a:endParaRPr lang="en-US" sz="18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sz="2400" dirty="0">
                <a:solidFill>
                  <a:srgbClr val="0070C0"/>
                </a:solidFill>
                <a:latin typeface="Times New Roman" panose="02020603050405020304" pitchFamily="18" charset="0"/>
                <a:cs typeface="Times New Roman" panose="02020603050405020304" pitchFamily="18" charset="0"/>
              </a:rPr>
              <a:t>1.3 Standards</a:t>
            </a:r>
            <a:endParaRPr lang="en-IN" sz="2400" dirty="0">
              <a:solidFill>
                <a:srgbClr val="0070C0"/>
              </a:solidFill>
            </a:endParaRPr>
          </a:p>
        </p:txBody>
      </p:sp>
      <p:sp>
        <p:nvSpPr>
          <p:cNvPr id="3" name="Content Placeholder 2"/>
          <p:cNvSpPr>
            <a:spLocks noGrp="1"/>
          </p:cNvSpPr>
          <p:nvPr>
            <p:ph idx="1"/>
          </p:nvPr>
        </p:nvSpPr>
        <p:spPr>
          <a:xfrm>
            <a:off x="457200" y="685800"/>
            <a:ext cx="8229600" cy="5440363"/>
          </a:xfrm>
        </p:spPr>
        <p:txBody>
          <a:bodyPr/>
          <a:lstStyle/>
          <a:p>
            <a:pPr marL="0" lvl="0" indent="0">
              <a:buNone/>
            </a:pPr>
            <a:r>
              <a:rPr lang="en-US" sz="1800" dirty="0">
                <a:solidFill>
                  <a:prstClr val="black"/>
                </a:solidFill>
                <a:latin typeface="Times New Roman" pitchFamily="18" charset="0"/>
                <a:cs typeface="Times New Roman" pitchFamily="18" charset="0"/>
              </a:rPr>
              <a:t>Standards are the fundamental reference for a system of weights and measures, against which all other measuring devices are compared.</a:t>
            </a:r>
          </a:p>
          <a:p>
            <a:pPr lvl="0">
              <a:buNone/>
            </a:pPr>
            <a:r>
              <a:rPr lang="en-US" sz="1800" dirty="0">
                <a:solidFill>
                  <a:srgbClr val="FF0000"/>
                </a:solidFill>
                <a:latin typeface="Times New Roman" pitchFamily="18" charset="0"/>
                <a:cs typeface="Times New Roman" pitchFamily="18" charset="0"/>
              </a:rPr>
              <a:t>A. Line standards</a:t>
            </a:r>
          </a:p>
          <a:p>
            <a:pPr lvl="0">
              <a:buFont typeface="Wingdings" pitchFamily="2" charset="2"/>
              <a:buChar char="v"/>
            </a:pPr>
            <a:r>
              <a:rPr lang="en-US" sz="1800" dirty="0">
                <a:solidFill>
                  <a:prstClr val="black"/>
                </a:solidFill>
                <a:latin typeface="Times New Roman" pitchFamily="18" charset="0"/>
                <a:cs typeface="Times New Roman" pitchFamily="18" charset="0"/>
              </a:rPr>
              <a:t>Is the standard in which distance is measured between two lines, which are generally marked on measuring instruments.</a:t>
            </a:r>
            <a:endParaRPr lang="en-US" sz="1800" dirty="0">
              <a:solidFill>
                <a:srgbClr val="002060"/>
              </a:solidFill>
              <a:latin typeface="Times New Roman" pitchFamily="18" charset="0"/>
              <a:cs typeface="Times New Roman" pitchFamily="18" charset="0"/>
            </a:endParaRPr>
          </a:p>
          <a:p>
            <a:pPr lvl="0">
              <a:buFont typeface="Wingdings" pitchFamily="2" charset="2"/>
              <a:buChar char="v"/>
            </a:pPr>
            <a:r>
              <a:rPr lang="en-US" sz="1800" dirty="0">
                <a:solidFill>
                  <a:prstClr val="black"/>
                </a:solidFill>
                <a:latin typeface="Times New Roman" pitchFamily="18" charset="0"/>
                <a:cs typeface="Times New Roman" pitchFamily="18" charset="0"/>
              </a:rPr>
              <a:t>It is for quick measurement and easy to use understand.</a:t>
            </a:r>
          </a:p>
          <a:p>
            <a:pPr lvl="0">
              <a:buFont typeface="Wingdings" pitchFamily="2" charset="2"/>
              <a:buChar char="v"/>
            </a:pPr>
            <a:r>
              <a:rPr lang="en-US" sz="1800" dirty="0">
                <a:solidFill>
                  <a:prstClr val="black"/>
                </a:solidFill>
                <a:latin typeface="Times New Roman" pitchFamily="18" charset="0"/>
                <a:cs typeface="Times New Roman" pitchFamily="18" charset="0"/>
              </a:rPr>
              <a:t> During measurement, parallax error can be generated.</a:t>
            </a:r>
          </a:p>
          <a:p>
            <a:pPr lvl="0">
              <a:buFont typeface="Wingdings" pitchFamily="2" charset="2"/>
              <a:buChar char="v"/>
            </a:pPr>
            <a:r>
              <a:rPr lang="en-US" sz="1800" dirty="0">
                <a:solidFill>
                  <a:prstClr val="black"/>
                </a:solidFill>
                <a:latin typeface="Times New Roman" pitchFamily="18" charset="0"/>
                <a:cs typeface="Times New Roman" pitchFamily="18" charset="0"/>
              </a:rPr>
              <a:t> They are not much accurate. E.g. steel rule</a:t>
            </a:r>
          </a:p>
          <a:p>
            <a:pPr lvl="0">
              <a:buNone/>
            </a:pPr>
            <a:r>
              <a:rPr lang="en-US" sz="1800" dirty="0">
                <a:solidFill>
                  <a:srgbClr val="FF0000"/>
                </a:solidFill>
                <a:latin typeface="Times New Roman" pitchFamily="18" charset="0"/>
                <a:cs typeface="Times New Roman" pitchFamily="18" charset="0"/>
              </a:rPr>
              <a:t>B. End standards</a:t>
            </a:r>
          </a:p>
          <a:p>
            <a:pPr lvl="0">
              <a:buFont typeface="Wingdings" pitchFamily="2" charset="2"/>
              <a:buChar char="v"/>
            </a:pPr>
            <a:r>
              <a:rPr lang="en-US" sz="1800" dirty="0">
                <a:solidFill>
                  <a:prstClr val="black"/>
                </a:solidFill>
                <a:latin typeface="Times New Roman" pitchFamily="18" charset="0"/>
                <a:cs typeface="Times New Roman" pitchFamily="18" charset="0"/>
              </a:rPr>
              <a:t> When distance is measured between two surfaces , by using an instrument, it is called as end standard.</a:t>
            </a:r>
            <a:endParaRPr lang="en-US" sz="1800" dirty="0">
              <a:solidFill>
                <a:srgbClr val="002060"/>
              </a:solidFill>
              <a:latin typeface="Times New Roman" pitchFamily="18" charset="0"/>
              <a:cs typeface="Times New Roman" pitchFamily="18" charset="0"/>
            </a:endParaRPr>
          </a:p>
          <a:p>
            <a:pPr lvl="0">
              <a:buFont typeface="Wingdings" pitchFamily="2" charset="2"/>
              <a:buChar char="v"/>
            </a:pPr>
            <a:r>
              <a:rPr lang="en-US" sz="1800" dirty="0">
                <a:solidFill>
                  <a:prstClr val="black"/>
                </a:solidFill>
                <a:latin typeface="Times New Roman" pitchFamily="18" charset="0"/>
                <a:cs typeface="Times New Roman" pitchFamily="18" charset="0"/>
              </a:rPr>
              <a:t>End standard are accurate up to 0.005mm is measurable.</a:t>
            </a:r>
          </a:p>
          <a:p>
            <a:pPr lvl="0">
              <a:buFont typeface="Wingdings" pitchFamily="2" charset="2"/>
              <a:buChar char="v"/>
            </a:pPr>
            <a:r>
              <a:rPr lang="en-US" sz="1800" dirty="0">
                <a:solidFill>
                  <a:prstClr val="black"/>
                </a:solidFill>
                <a:latin typeface="Times New Roman" pitchFamily="18" charset="0"/>
                <a:cs typeface="Times New Roman" pitchFamily="18" charset="0"/>
              </a:rPr>
              <a:t> They are costly, and takes more time to use.</a:t>
            </a:r>
          </a:p>
          <a:p>
            <a:pPr lvl="0">
              <a:buFont typeface="Wingdings" pitchFamily="2" charset="2"/>
              <a:buChar char="v"/>
            </a:pPr>
            <a:r>
              <a:rPr lang="en-US" sz="1800" dirty="0">
                <a:solidFill>
                  <a:prstClr val="black"/>
                </a:solidFill>
                <a:latin typeface="Times New Roman" pitchFamily="18" charset="0"/>
                <a:cs typeface="Times New Roman" pitchFamily="18" charset="0"/>
              </a:rPr>
              <a:t> The surfaces of end standard are to be protected .</a:t>
            </a:r>
          </a:p>
          <a:p>
            <a:pPr lvl="0">
              <a:buFont typeface="Wingdings" pitchFamily="2" charset="2"/>
              <a:buChar char="v"/>
            </a:pPr>
            <a:r>
              <a:rPr lang="en-US" sz="1800" dirty="0">
                <a:solidFill>
                  <a:prstClr val="black"/>
                </a:solidFill>
                <a:latin typeface="Times New Roman" pitchFamily="18" charset="0"/>
                <a:cs typeface="Times New Roman" pitchFamily="18" charset="0"/>
              </a:rPr>
              <a:t> End standards are important as they are used for calibration. E.g. Slip gauges, end bars.</a:t>
            </a:r>
          </a:p>
          <a:p>
            <a:endParaRPr lang="en-IN" dirty="0"/>
          </a:p>
        </p:txBody>
      </p:sp>
    </p:spTree>
    <p:extLst>
      <p:ext uri="{BB962C8B-B14F-4D97-AF65-F5344CB8AC3E}">
        <p14:creationId xmlns:p14="http://schemas.microsoft.com/office/powerpoint/2010/main" val="729527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sz="2400" dirty="0">
                <a:solidFill>
                  <a:srgbClr val="0070C0"/>
                </a:solidFill>
                <a:latin typeface="Times New Roman" panose="02020603050405020304" pitchFamily="18" charset="0"/>
                <a:cs typeface="Times New Roman" panose="02020603050405020304" pitchFamily="18" charset="0"/>
              </a:rPr>
              <a:t>1.3 Standards</a:t>
            </a:r>
            <a:endParaRPr lang="en-IN" sz="2400" dirty="0">
              <a:solidFill>
                <a:srgbClr val="0070C0"/>
              </a:solidFill>
            </a:endParaRPr>
          </a:p>
        </p:txBody>
      </p:sp>
      <p:sp>
        <p:nvSpPr>
          <p:cNvPr id="3" name="Content Placeholder 2"/>
          <p:cNvSpPr>
            <a:spLocks noGrp="1"/>
          </p:cNvSpPr>
          <p:nvPr>
            <p:ph idx="1"/>
          </p:nvPr>
        </p:nvSpPr>
        <p:spPr>
          <a:xfrm>
            <a:off x="457200" y="685800"/>
            <a:ext cx="8229600" cy="5440363"/>
          </a:xfrm>
        </p:spPr>
        <p:txBody>
          <a:bodyPr>
            <a:normAutofit fontScale="70000" lnSpcReduction="20000"/>
          </a:bodyPr>
          <a:lstStyle/>
          <a:p>
            <a:pPr lvl="0">
              <a:buNone/>
            </a:pPr>
            <a:r>
              <a:rPr lang="en-US" sz="2600" dirty="0">
                <a:solidFill>
                  <a:srgbClr val="FF0000"/>
                </a:solidFill>
                <a:latin typeface="Times New Roman" pitchFamily="18" charset="0"/>
                <a:cs typeface="Times New Roman" pitchFamily="18" charset="0"/>
              </a:rPr>
              <a:t>C. Wavelength  standards</a:t>
            </a:r>
          </a:p>
          <a:p>
            <a:pPr lvl="0">
              <a:buFont typeface="Wingdings" pitchFamily="2" charset="2"/>
              <a:buChar char="v"/>
            </a:pPr>
            <a:r>
              <a:rPr lang="en-US" sz="2600" dirty="0">
                <a:solidFill>
                  <a:prstClr val="black"/>
                </a:solidFill>
                <a:latin typeface="Times New Roman" pitchFamily="18" charset="0"/>
                <a:cs typeface="Times New Roman" pitchFamily="18" charset="0"/>
              </a:rPr>
              <a:t> Material standard like Meter and Yard may be subjected to destroy day by day.</a:t>
            </a:r>
            <a:endParaRPr lang="en-US" sz="2600" dirty="0">
              <a:solidFill>
                <a:srgbClr val="002060"/>
              </a:solidFill>
              <a:latin typeface="Times New Roman" pitchFamily="18" charset="0"/>
              <a:cs typeface="Times New Roman" pitchFamily="18" charset="0"/>
            </a:endParaRPr>
          </a:p>
          <a:p>
            <a:pPr lvl="0">
              <a:buFont typeface="Wingdings" pitchFamily="2" charset="2"/>
              <a:buChar char="v"/>
            </a:pPr>
            <a:r>
              <a:rPr lang="en-US" sz="2600" dirty="0">
                <a:solidFill>
                  <a:prstClr val="black"/>
                </a:solidFill>
                <a:latin typeface="Times New Roman" pitchFamily="18" charset="0"/>
                <a:cs typeface="Times New Roman" pitchFamily="18" charset="0"/>
              </a:rPr>
              <a:t>To find out solution to this problem leads to generate wavelength standard.</a:t>
            </a:r>
          </a:p>
          <a:p>
            <a:pPr lvl="0">
              <a:buFont typeface="Wingdings" pitchFamily="2" charset="2"/>
              <a:buChar char="v"/>
            </a:pPr>
            <a:r>
              <a:rPr lang="en-US" sz="2600" dirty="0">
                <a:solidFill>
                  <a:prstClr val="black"/>
                </a:solidFill>
                <a:latin typeface="Times New Roman" pitchFamily="18" charset="0"/>
                <a:cs typeface="Times New Roman" pitchFamily="18" charset="0"/>
              </a:rPr>
              <a:t> Initially for  few years, simple light rays are used as source of  wavelength standard.</a:t>
            </a:r>
          </a:p>
          <a:p>
            <a:pPr lvl="0">
              <a:buFont typeface="Wingdings" pitchFamily="2" charset="2"/>
              <a:buChar char="v"/>
            </a:pPr>
            <a:r>
              <a:rPr lang="en-US" sz="2600" dirty="0">
                <a:solidFill>
                  <a:prstClr val="black"/>
                </a:solidFill>
                <a:latin typeface="Times New Roman" pitchFamily="18" charset="0"/>
                <a:cs typeface="Times New Roman" pitchFamily="18" charset="0"/>
              </a:rPr>
              <a:t> Cadmium 114,Krypton 86 and Mercury 198 can also be sources of light wave lengths.</a:t>
            </a:r>
          </a:p>
          <a:p>
            <a:pPr lvl="0">
              <a:buFont typeface="Wingdings" pitchFamily="2" charset="2"/>
              <a:buChar char="v"/>
            </a:pPr>
            <a:r>
              <a:rPr lang="en-US" sz="2600" dirty="0">
                <a:solidFill>
                  <a:prstClr val="black"/>
                </a:solidFill>
                <a:latin typeface="Times New Roman" pitchFamily="18" charset="0"/>
                <a:cs typeface="Times New Roman" pitchFamily="18" charset="0"/>
              </a:rPr>
              <a:t> It was decided that Krypton-86in a hot cathode discharge lamp at 68k, generates orange radiations and they can be used as ultimate wavelength standard.</a:t>
            </a:r>
          </a:p>
          <a:p>
            <a:pPr lvl="0">
              <a:buFont typeface="Wingdings" pitchFamily="2" charset="2"/>
              <a:buChar char="v"/>
            </a:pPr>
            <a:r>
              <a:rPr lang="en-US" sz="2600" dirty="0">
                <a:solidFill>
                  <a:prstClr val="black"/>
                </a:solidFill>
                <a:latin typeface="Times New Roman" pitchFamily="18" charset="0"/>
                <a:cs typeface="Times New Roman" pitchFamily="18" charset="0"/>
              </a:rPr>
              <a:t>According to this standard </a:t>
            </a:r>
          </a:p>
          <a:p>
            <a:pPr lvl="0">
              <a:buNone/>
            </a:pPr>
            <a:r>
              <a:rPr lang="en-US" sz="2600" dirty="0">
                <a:solidFill>
                  <a:prstClr val="black"/>
                </a:solidFill>
                <a:latin typeface="Times New Roman" pitchFamily="18" charset="0"/>
                <a:cs typeface="Times New Roman" pitchFamily="18" charset="0"/>
              </a:rPr>
              <a:t>     1 meter = 1650763.73*Wavelength </a:t>
            </a:r>
            <a:r>
              <a:rPr lang="en-US" sz="2600" dirty="0" err="1">
                <a:solidFill>
                  <a:prstClr val="black"/>
                </a:solidFill>
                <a:latin typeface="Times New Roman" pitchFamily="18" charset="0"/>
                <a:cs typeface="Times New Roman" pitchFamily="18" charset="0"/>
              </a:rPr>
              <a:t>kr</a:t>
            </a:r>
            <a:r>
              <a:rPr lang="en-US" sz="2600" dirty="0">
                <a:solidFill>
                  <a:prstClr val="black"/>
                </a:solidFill>
                <a:latin typeface="Times New Roman" pitchFamily="18" charset="0"/>
                <a:cs typeface="Times New Roman" pitchFamily="18" charset="0"/>
              </a:rPr>
              <a:t> 86</a:t>
            </a:r>
          </a:p>
          <a:p>
            <a:pPr lvl="0">
              <a:buNone/>
            </a:pPr>
            <a:r>
              <a:rPr lang="en-US" sz="2600" dirty="0">
                <a:solidFill>
                  <a:srgbClr val="FF0000"/>
                </a:solidFill>
                <a:latin typeface="Times New Roman" pitchFamily="18" charset="0"/>
                <a:cs typeface="Times New Roman" pitchFamily="18" charset="0"/>
              </a:rPr>
              <a:t>Advantages of  Wavelength  standards</a:t>
            </a:r>
          </a:p>
          <a:p>
            <a:pPr lvl="0">
              <a:buFont typeface="Wingdings" pitchFamily="2" charset="2"/>
              <a:buChar char="v"/>
            </a:pPr>
            <a:r>
              <a:rPr lang="en-US" sz="2600" dirty="0">
                <a:solidFill>
                  <a:prstClr val="black"/>
                </a:solidFill>
                <a:latin typeface="Times New Roman" pitchFamily="18" charset="0"/>
                <a:cs typeface="Times New Roman" pitchFamily="18" charset="0"/>
              </a:rPr>
              <a:t> It is not affected by environment.</a:t>
            </a:r>
          </a:p>
          <a:p>
            <a:pPr lvl="0">
              <a:buFont typeface="Wingdings" pitchFamily="2" charset="2"/>
              <a:buChar char="v"/>
            </a:pPr>
            <a:r>
              <a:rPr lang="en-US" sz="2600" dirty="0">
                <a:solidFill>
                  <a:prstClr val="black"/>
                </a:solidFill>
                <a:latin typeface="Times New Roman" pitchFamily="18" charset="0"/>
                <a:cs typeface="Times New Roman" pitchFamily="18" charset="0"/>
              </a:rPr>
              <a:t> It is not required to be stored.</a:t>
            </a:r>
          </a:p>
          <a:p>
            <a:pPr lvl="0">
              <a:buFont typeface="Wingdings" pitchFamily="2" charset="2"/>
              <a:buChar char="v"/>
            </a:pPr>
            <a:r>
              <a:rPr lang="en-US" sz="2600" dirty="0">
                <a:solidFill>
                  <a:srgbClr val="002060"/>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It cannot be destroyed</a:t>
            </a:r>
            <a:r>
              <a:rPr lang="en-US" sz="2600" dirty="0">
                <a:solidFill>
                  <a:srgbClr val="002060"/>
                </a:solidFill>
                <a:latin typeface="Times New Roman" pitchFamily="18" charset="0"/>
                <a:cs typeface="Times New Roman" pitchFamily="18" charset="0"/>
              </a:rPr>
              <a:t>.</a:t>
            </a:r>
          </a:p>
          <a:p>
            <a:pPr lvl="0">
              <a:buFont typeface="Wingdings" pitchFamily="2" charset="2"/>
              <a:buChar char="v"/>
            </a:pPr>
            <a:r>
              <a:rPr lang="en-US" sz="2600" dirty="0">
                <a:solidFill>
                  <a:srgbClr val="002060"/>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Easy to transfer as needed.</a:t>
            </a:r>
          </a:p>
          <a:p>
            <a:pPr lvl="0">
              <a:buFont typeface="Wingdings" pitchFamily="2" charset="2"/>
              <a:buChar char="v"/>
            </a:pPr>
            <a:r>
              <a:rPr lang="en-US" sz="2600" dirty="0">
                <a:solidFill>
                  <a:prstClr val="black"/>
                </a:solidFill>
                <a:latin typeface="Times New Roman" pitchFamily="18" charset="0"/>
                <a:cs typeface="Times New Roman" pitchFamily="18" charset="0"/>
              </a:rPr>
              <a:t> Easily available in laboratories.</a:t>
            </a:r>
          </a:p>
          <a:p>
            <a:pPr lvl="0">
              <a:buFont typeface="Wingdings" pitchFamily="2" charset="2"/>
              <a:buChar char="v"/>
            </a:pPr>
            <a:r>
              <a:rPr lang="en-US" sz="2600" dirty="0">
                <a:solidFill>
                  <a:prstClr val="black"/>
                </a:solidFill>
                <a:latin typeface="Times New Roman" pitchFamily="18" charset="0"/>
                <a:cs typeface="Times New Roman" pitchFamily="18" charset="0"/>
              </a:rPr>
              <a:t> Used for comparison with high accuracy</a:t>
            </a:r>
            <a:r>
              <a:rPr lang="en-US" sz="2600" dirty="0">
                <a:solidFill>
                  <a:srgbClr val="002060"/>
                </a:solidFill>
                <a:latin typeface="Times New Roman" pitchFamily="18" charset="0"/>
                <a:cs typeface="Times New Roman" pitchFamily="18" charset="0"/>
              </a:rPr>
              <a:t>.</a:t>
            </a:r>
          </a:p>
          <a:p>
            <a:endParaRPr lang="en-IN" dirty="0"/>
          </a:p>
        </p:txBody>
      </p:sp>
    </p:spTree>
    <p:extLst>
      <p:ext uri="{BB962C8B-B14F-4D97-AF65-F5344CB8AC3E}">
        <p14:creationId xmlns:p14="http://schemas.microsoft.com/office/powerpoint/2010/main" val="200966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200" dirty="0">
                <a:solidFill>
                  <a:srgbClr val="FF0000"/>
                </a:solidFill>
                <a:latin typeface="Times New Roman" pitchFamily="18" charset="0"/>
                <a:cs typeface="Times New Roman" pitchFamily="18" charset="0"/>
              </a:rPr>
              <a:t>Difference between Line and End Standard</a:t>
            </a:r>
            <a:endParaRPr lang="en-IN" dirty="0"/>
          </a:p>
        </p:txBody>
      </p:sp>
      <p:sp>
        <p:nvSpPr>
          <p:cNvPr id="3" name="Text Placeholder 2"/>
          <p:cNvSpPr>
            <a:spLocks noGrp="1"/>
          </p:cNvSpPr>
          <p:nvPr>
            <p:ph type="body" idx="1"/>
          </p:nvPr>
        </p:nvSpPr>
        <p:spPr>
          <a:xfrm>
            <a:off x="457200" y="1143000"/>
            <a:ext cx="4040188" cy="609601"/>
          </a:xfrm>
        </p:spPr>
        <p:txBody>
          <a:bodyPr>
            <a:normAutofit fontScale="62500" lnSpcReduction="20000"/>
          </a:bodyPr>
          <a:lstStyle/>
          <a:p>
            <a:pPr lvl="0"/>
            <a:endParaRPr lang="en-US" dirty="0">
              <a:solidFill>
                <a:srgbClr val="002060"/>
              </a:solidFill>
              <a:latin typeface="Times New Roman" pitchFamily="18" charset="0"/>
              <a:cs typeface="Times New Roman" pitchFamily="18" charset="0"/>
            </a:endParaRPr>
          </a:p>
          <a:p>
            <a:pPr lvl="0" algn="ctr"/>
            <a:r>
              <a:rPr lang="en-US" sz="3400" dirty="0">
                <a:solidFill>
                  <a:srgbClr val="002060"/>
                </a:solidFill>
                <a:latin typeface="Times New Roman" pitchFamily="18" charset="0"/>
                <a:cs typeface="Times New Roman" pitchFamily="18" charset="0"/>
              </a:rPr>
              <a:t>Line Standard</a:t>
            </a:r>
          </a:p>
          <a:p>
            <a:endParaRPr lang="en-IN" dirty="0"/>
          </a:p>
        </p:txBody>
      </p:sp>
      <p:sp>
        <p:nvSpPr>
          <p:cNvPr id="4" name="Content Placeholder 3"/>
          <p:cNvSpPr>
            <a:spLocks noGrp="1"/>
          </p:cNvSpPr>
          <p:nvPr>
            <p:ph sz="half" idx="2"/>
          </p:nvPr>
        </p:nvSpPr>
        <p:spPr>
          <a:xfrm>
            <a:off x="457200" y="1752600"/>
            <a:ext cx="4040188" cy="4373563"/>
          </a:xfrm>
        </p:spPr>
        <p:txBody>
          <a:bodyPr>
            <a:normAutofit/>
          </a:bodyPr>
          <a:lstStyle/>
          <a:p>
            <a:pPr marL="457200" lvl="0" indent="-457200">
              <a:buFont typeface="Arial" pitchFamily="34" charset="0"/>
              <a:buAutoNum type="arabicPeriod"/>
            </a:pPr>
            <a:r>
              <a:rPr lang="en-US" sz="2000" dirty="0">
                <a:solidFill>
                  <a:prstClr val="black"/>
                </a:solidFill>
                <a:latin typeface="Times New Roman" pitchFamily="18" charset="0"/>
                <a:cs typeface="Times New Roman" pitchFamily="18" charset="0"/>
              </a:rPr>
              <a:t>When measurement is of distance  between two line, it is line standard.</a:t>
            </a:r>
          </a:p>
          <a:p>
            <a:pPr marL="457200" lvl="0" indent="-457200">
              <a:buFont typeface="Arial" pitchFamily="34" charset="0"/>
              <a:buAutoNum type="arabicPeriod"/>
            </a:pPr>
            <a:r>
              <a:rPr lang="en-US" sz="2000" dirty="0">
                <a:solidFill>
                  <a:prstClr val="black"/>
                </a:solidFill>
                <a:latin typeface="Times New Roman" pitchFamily="18" charset="0"/>
                <a:cs typeface="Times New Roman" pitchFamily="18" charset="0"/>
              </a:rPr>
              <a:t>They are accurate up to</a:t>
            </a:r>
          </a:p>
          <a:p>
            <a:pPr marL="457200" lvl="0" indent="-457200">
              <a:buNone/>
            </a:pPr>
            <a:r>
              <a:rPr lang="en-US" sz="2000" dirty="0">
                <a:solidFill>
                  <a:prstClr val="black"/>
                </a:solidFill>
                <a:latin typeface="Times New Roman" pitchFamily="18" charset="0"/>
                <a:cs typeface="Times New Roman" pitchFamily="18" charset="0"/>
              </a:rPr>
              <a:t>      +,- 0.2 mm</a:t>
            </a:r>
          </a:p>
          <a:p>
            <a:pPr marL="457200" lvl="0" indent="-457200">
              <a:buFont typeface="Arial" pitchFamily="34" charset="0"/>
              <a:buAutoNum type="arabicPeriod" startAt="3"/>
            </a:pPr>
            <a:r>
              <a:rPr lang="en-US" sz="2000" dirty="0">
                <a:solidFill>
                  <a:prstClr val="black"/>
                </a:solidFill>
                <a:latin typeface="Times New Roman" pitchFamily="18" charset="0"/>
                <a:cs typeface="Times New Roman" pitchFamily="18" charset="0"/>
              </a:rPr>
              <a:t>Quick and easy</a:t>
            </a:r>
          </a:p>
          <a:p>
            <a:pPr marL="457200" lvl="0" indent="-457200">
              <a:buFont typeface="Arial" pitchFamily="34" charset="0"/>
              <a:buAutoNum type="arabicPeriod" startAt="3"/>
            </a:pPr>
            <a:r>
              <a:rPr lang="en-US" sz="2000" dirty="0">
                <a:solidFill>
                  <a:prstClr val="black"/>
                </a:solidFill>
                <a:latin typeface="Times New Roman" pitchFamily="18" charset="0"/>
                <a:cs typeface="Times New Roman" pitchFamily="18" charset="0"/>
              </a:rPr>
              <a:t>Less costly</a:t>
            </a:r>
          </a:p>
          <a:p>
            <a:pPr marL="457200" lvl="0" indent="-457200">
              <a:buFont typeface="Arial" pitchFamily="34" charset="0"/>
              <a:buAutoNum type="arabicPeriod" startAt="3"/>
            </a:pPr>
            <a:r>
              <a:rPr lang="en-US" sz="2000" dirty="0">
                <a:solidFill>
                  <a:prstClr val="black"/>
                </a:solidFill>
                <a:latin typeface="Times New Roman" pitchFamily="18" charset="0"/>
                <a:cs typeface="Times New Roman" pitchFamily="18" charset="0"/>
              </a:rPr>
              <a:t>Parallax errors can occur</a:t>
            </a:r>
          </a:p>
          <a:p>
            <a:pPr marL="457200" lvl="0" indent="-457200">
              <a:buFont typeface="Arial" pitchFamily="34" charset="0"/>
              <a:buAutoNum type="arabicPeriod" startAt="3"/>
            </a:pPr>
            <a:r>
              <a:rPr lang="en-US" sz="2000" dirty="0">
                <a:solidFill>
                  <a:prstClr val="black"/>
                </a:solidFill>
                <a:latin typeface="Times New Roman" pitchFamily="18" charset="0"/>
                <a:cs typeface="Times New Roman" pitchFamily="18" charset="0"/>
              </a:rPr>
              <a:t>Manufacturing is simple</a:t>
            </a:r>
          </a:p>
          <a:p>
            <a:pPr marL="457200" lvl="0" indent="-457200">
              <a:buFont typeface="Arial" pitchFamily="34" charset="0"/>
              <a:buAutoNum type="arabicPeriod" startAt="3"/>
            </a:pPr>
            <a:r>
              <a:rPr lang="en-US" sz="2000" dirty="0">
                <a:solidFill>
                  <a:prstClr val="black"/>
                </a:solidFill>
                <a:latin typeface="Times New Roman" pitchFamily="18" charset="0"/>
                <a:cs typeface="Times New Roman" pitchFamily="18" charset="0"/>
              </a:rPr>
              <a:t>E.g. steel rule</a:t>
            </a:r>
          </a:p>
          <a:p>
            <a:pPr marL="0" indent="0">
              <a:buNone/>
            </a:pPr>
            <a:endParaRPr lang="en-IN" dirty="0"/>
          </a:p>
        </p:txBody>
      </p:sp>
      <p:sp>
        <p:nvSpPr>
          <p:cNvPr id="5" name="Text Placeholder 4"/>
          <p:cNvSpPr>
            <a:spLocks noGrp="1"/>
          </p:cNvSpPr>
          <p:nvPr>
            <p:ph type="body" sz="quarter" idx="3"/>
          </p:nvPr>
        </p:nvSpPr>
        <p:spPr>
          <a:xfrm>
            <a:off x="4645025" y="1066800"/>
            <a:ext cx="4041775" cy="685801"/>
          </a:xfrm>
        </p:spPr>
        <p:txBody>
          <a:bodyPr>
            <a:normAutofit fontScale="32500" lnSpcReduction="20000"/>
          </a:bodyPr>
          <a:lstStyle/>
          <a:p>
            <a:pPr lvl="0"/>
            <a:endParaRPr lang="en-US" sz="3000" dirty="0">
              <a:solidFill>
                <a:srgbClr val="002060"/>
              </a:solidFill>
              <a:latin typeface="Times New Roman" pitchFamily="18" charset="0"/>
              <a:cs typeface="Times New Roman" pitchFamily="18" charset="0"/>
            </a:endParaRPr>
          </a:p>
          <a:p>
            <a:pPr lvl="0" algn="ctr"/>
            <a:endParaRPr lang="en-US" sz="3000" dirty="0">
              <a:solidFill>
                <a:srgbClr val="002060"/>
              </a:solidFill>
              <a:latin typeface="Times New Roman" pitchFamily="18" charset="0"/>
              <a:cs typeface="Times New Roman" pitchFamily="18" charset="0"/>
            </a:endParaRPr>
          </a:p>
          <a:p>
            <a:pPr lvl="0" algn="ctr"/>
            <a:r>
              <a:rPr lang="en-US" sz="6000" dirty="0">
                <a:solidFill>
                  <a:srgbClr val="002060"/>
                </a:solidFill>
                <a:latin typeface="Times New Roman" pitchFamily="18" charset="0"/>
                <a:cs typeface="Times New Roman" pitchFamily="18" charset="0"/>
              </a:rPr>
              <a:t>End Standard</a:t>
            </a:r>
          </a:p>
          <a:p>
            <a:endParaRPr lang="en-IN" dirty="0"/>
          </a:p>
        </p:txBody>
      </p:sp>
      <p:sp>
        <p:nvSpPr>
          <p:cNvPr id="6" name="Content Placeholder 5"/>
          <p:cNvSpPr>
            <a:spLocks noGrp="1"/>
          </p:cNvSpPr>
          <p:nvPr>
            <p:ph sz="quarter" idx="4"/>
          </p:nvPr>
        </p:nvSpPr>
        <p:spPr>
          <a:xfrm>
            <a:off x="4645025" y="1752600"/>
            <a:ext cx="4041775" cy="4373563"/>
          </a:xfrm>
        </p:spPr>
        <p:txBody>
          <a:bodyPr>
            <a:normAutofit/>
          </a:bodyPr>
          <a:lstStyle/>
          <a:p>
            <a:pPr marL="457200" indent="-457200">
              <a:buAutoNum type="arabicPeriod"/>
            </a:pPr>
            <a:r>
              <a:rPr lang="en-US" sz="2000" dirty="0">
                <a:latin typeface="Times New Roman" pitchFamily="18" charset="0"/>
                <a:cs typeface="Times New Roman" pitchFamily="18" charset="0"/>
              </a:rPr>
              <a:t>When measurement is of distance between two surfaces, it is end standard.</a:t>
            </a:r>
          </a:p>
          <a:p>
            <a:pPr marL="457200" indent="-457200">
              <a:buAutoNum type="arabicPeriod"/>
            </a:pPr>
            <a:r>
              <a:rPr lang="en-US" sz="2000" dirty="0">
                <a:latin typeface="Times New Roman" pitchFamily="18" charset="0"/>
                <a:cs typeface="Times New Roman" pitchFamily="18" charset="0"/>
              </a:rPr>
              <a:t>They are accurate up to </a:t>
            </a:r>
          </a:p>
          <a:p>
            <a:pPr marL="457200" indent="-457200">
              <a:buNone/>
            </a:pPr>
            <a:r>
              <a:rPr lang="en-US" sz="2000" dirty="0">
                <a:latin typeface="Times New Roman" pitchFamily="18" charset="0"/>
                <a:cs typeface="Times New Roman" pitchFamily="18" charset="0"/>
              </a:rPr>
              <a:t>       +,- 0.001 mm</a:t>
            </a:r>
          </a:p>
          <a:p>
            <a:pPr marL="457200" indent="-457200">
              <a:buNone/>
            </a:pPr>
            <a:r>
              <a:rPr lang="en-US" sz="2000" dirty="0">
                <a:latin typeface="Times New Roman" pitchFamily="18" charset="0"/>
                <a:cs typeface="Times New Roman" pitchFamily="18" charset="0"/>
              </a:rPr>
              <a:t> 3.   Time consuming</a:t>
            </a:r>
          </a:p>
          <a:p>
            <a:pPr marL="457200" indent="-457200">
              <a:buNone/>
            </a:pPr>
            <a:r>
              <a:rPr lang="en-US" sz="2000" dirty="0">
                <a:latin typeface="Times New Roman" pitchFamily="18" charset="0"/>
                <a:cs typeface="Times New Roman" pitchFamily="18" charset="0"/>
              </a:rPr>
              <a:t> 4.    Higher cost</a:t>
            </a:r>
          </a:p>
          <a:p>
            <a:pPr marL="457200" indent="-457200">
              <a:buNone/>
            </a:pPr>
            <a:r>
              <a:rPr lang="en-US" sz="2000" dirty="0">
                <a:latin typeface="Times New Roman" pitchFamily="18" charset="0"/>
                <a:cs typeface="Times New Roman" pitchFamily="18" charset="0"/>
              </a:rPr>
              <a:t> 5.   Environmental errors can occur</a:t>
            </a:r>
          </a:p>
          <a:p>
            <a:pPr marL="457200" indent="-457200">
              <a:buNone/>
            </a:pPr>
            <a:r>
              <a:rPr lang="en-US" sz="2000" dirty="0">
                <a:latin typeface="Times New Roman" pitchFamily="18" charset="0"/>
                <a:cs typeface="Times New Roman" pitchFamily="18" charset="0"/>
              </a:rPr>
              <a:t> 6.   Manufacturing is complex</a:t>
            </a:r>
          </a:p>
          <a:p>
            <a:pPr marL="457200" indent="-457200">
              <a:buNone/>
            </a:pPr>
            <a:r>
              <a:rPr lang="en-US" sz="2000" dirty="0">
                <a:latin typeface="Times New Roman" pitchFamily="18" charset="0"/>
                <a:cs typeface="Times New Roman" pitchFamily="18" charset="0"/>
              </a:rPr>
              <a:t> 7.  E.g. slip gauges</a:t>
            </a:r>
            <a:r>
              <a:rPr lang="en-US" dirty="0">
                <a:latin typeface="Times New Roman" pitchFamily="18" charset="0"/>
                <a:cs typeface="Times New Roman" pitchFamily="18" charset="0"/>
              </a:rPr>
              <a:t>.</a:t>
            </a:r>
          </a:p>
          <a:p>
            <a:pPr marL="0" indent="0">
              <a:buNone/>
            </a:pPr>
            <a:endParaRPr lang="en-IN" dirty="0"/>
          </a:p>
        </p:txBody>
      </p:sp>
    </p:spTree>
    <p:extLst>
      <p:ext uri="{BB962C8B-B14F-4D97-AF65-F5344CB8AC3E}">
        <p14:creationId xmlns:p14="http://schemas.microsoft.com/office/powerpoint/2010/main" val="1549782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400" dirty="0">
                <a:solidFill>
                  <a:srgbClr val="0070C0"/>
                </a:solidFill>
                <a:latin typeface="Times New Roman" panose="02020603050405020304" pitchFamily="18" charset="0"/>
                <a:cs typeface="Times New Roman" panose="02020603050405020304" pitchFamily="18" charset="0"/>
              </a:rPr>
              <a:t>1.4 Linear Measuring Instruments</a:t>
            </a:r>
            <a:br>
              <a:rPr lang="en-US" sz="2400" dirty="0">
                <a:solidFill>
                  <a:srgbClr val="0070C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1.4 a Vernier Caliper</a:t>
            </a:r>
            <a:endParaRPr lang="en-IN" sz="24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1066800"/>
            <a:ext cx="3581400" cy="5486400"/>
          </a:xfrm>
        </p:spPr>
        <p:txBody>
          <a:bodyPr>
            <a:normAutofit/>
          </a:bodyPr>
          <a:lstStyle/>
          <a:p>
            <a:pPr algn="just">
              <a:buFont typeface="Wingdings" pitchFamily="2" charset="2"/>
              <a:buChar char="v"/>
            </a:pPr>
            <a:r>
              <a:rPr lang="en-US" sz="1800" b="1" dirty="0">
                <a:solidFill>
                  <a:srgbClr val="FF0000"/>
                </a:solidFill>
                <a:latin typeface="Times New Roman" pitchFamily="18" charset="0"/>
                <a:cs typeface="Times New Roman" pitchFamily="18" charset="0"/>
              </a:rPr>
              <a:t>Simple Vernier Principle</a:t>
            </a:r>
          </a:p>
          <a:p>
            <a:pPr algn="just">
              <a:buNone/>
            </a:pPr>
            <a:r>
              <a:rPr lang="en-US" sz="1800" dirty="0">
                <a:latin typeface="Times New Roman" pitchFamily="18" charset="0"/>
                <a:cs typeface="Times New Roman" pitchFamily="18" charset="0"/>
              </a:rPr>
              <a:t>      	Statement :- When two scales have slightly difference in sizes are used, the difference between them can be utilized for increase in accuracy of measurement.</a:t>
            </a:r>
          </a:p>
          <a:p>
            <a:pPr algn="just">
              <a:buNone/>
            </a:pPr>
            <a:r>
              <a:rPr lang="en-US" sz="1800" dirty="0">
                <a:latin typeface="Times New Roman" pitchFamily="18" charset="0"/>
                <a:cs typeface="Times New Roman" pitchFamily="18" charset="0"/>
              </a:rPr>
              <a:t>     		The least count can be calculated as</a:t>
            </a:r>
          </a:p>
          <a:p>
            <a:pPr algn="just">
              <a:buNone/>
            </a:pPr>
            <a:r>
              <a:rPr lang="en-US" sz="1800" dirty="0">
                <a:latin typeface="Times New Roman" pitchFamily="18" charset="0"/>
                <a:cs typeface="Times New Roman" pitchFamily="18" charset="0"/>
              </a:rPr>
              <a:t>       L.C. = Smallest division of main scale/ No. of divisions on vernier scale</a:t>
            </a:r>
          </a:p>
          <a:p>
            <a:pPr algn="just">
              <a:buNone/>
            </a:pPr>
            <a:r>
              <a:rPr lang="en-US" sz="1800" dirty="0">
                <a:latin typeface="Times New Roman" pitchFamily="18" charset="0"/>
                <a:cs typeface="Times New Roman" pitchFamily="18" charset="0"/>
              </a:rPr>
              <a:t>       L.C. = 1/50 =  0.02mm</a:t>
            </a:r>
          </a:p>
          <a:p>
            <a:pPr algn="just">
              <a:buNone/>
            </a:pPr>
            <a:r>
              <a:rPr lang="en-US" sz="1800" dirty="0">
                <a:latin typeface="Times New Roman" pitchFamily="18" charset="0"/>
                <a:cs typeface="Times New Roman" pitchFamily="18" charset="0"/>
              </a:rPr>
              <a:t>		Vernier's can be of  least  count of  0.02,0.05 &amp; 0.1 mm or as per the requirement, they can be designed.</a:t>
            </a:r>
          </a:p>
          <a:p>
            <a:pPr algn="just"/>
            <a:endParaRPr lang="en-IN" sz="1800" dirty="0"/>
          </a:p>
        </p:txBody>
      </p:sp>
      <p:sp>
        <p:nvSpPr>
          <p:cNvPr id="4" name="Content Placeholder 3"/>
          <p:cNvSpPr>
            <a:spLocks noGrp="1"/>
          </p:cNvSpPr>
          <p:nvPr>
            <p:ph sz="half" idx="2"/>
          </p:nvPr>
        </p:nvSpPr>
        <p:spPr>
          <a:xfrm>
            <a:off x="4648200" y="1295400"/>
            <a:ext cx="4038600" cy="4830763"/>
          </a:xfrm>
        </p:spPr>
        <p:txBody>
          <a:bodyPr>
            <a:normAutofit/>
          </a:bodyPr>
          <a:lstStyle/>
          <a:p>
            <a:pPr lvl="0" algn="just">
              <a:lnSpc>
                <a:spcPct val="150000"/>
              </a:lnSpc>
              <a:buNone/>
            </a:pPr>
            <a:r>
              <a:rPr lang="en-US" sz="1800" dirty="0">
                <a:solidFill>
                  <a:prstClr val="black"/>
                </a:solidFill>
                <a:latin typeface="Times New Roman" pitchFamily="18" charset="0"/>
                <a:cs typeface="Times New Roman" pitchFamily="18" charset="0"/>
              </a:rPr>
              <a:t>		</a:t>
            </a:r>
            <a:endParaRPr lang="en-IN" dirty="0"/>
          </a:p>
        </p:txBody>
      </p:sp>
      <p:pic>
        <p:nvPicPr>
          <p:cNvPr id="5"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Lst>
          </a:blip>
          <a:srcRect l="3827" t="7237" r="6314" b="57237"/>
          <a:stretch/>
        </p:blipFill>
        <p:spPr bwMode="auto">
          <a:xfrm>
            <a:off x="4365938" y="2209800"/>
            <a:ext cx="4473262" cy="2667000"/>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5193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400" dirty="0">
                <a:solidFill>
                  <a:srgbClr val="0070C0"/>
                </a:solidFill>
                <a:latin typeface="Times New Roman" panose="02020603050405020304" pitchFamily="18" charset="0"/>
                <a:cs typeface="Times New Roman" panose="02020603050405020304" pitchFamily="18" charset="0"/>
              </a:rPr>
              <a:t>1.4 Linear Measuring Instruments</a:t>
            </a:r>
            <a:br>
              <a:rPr lang="en-US" sz="2400" dirty="0">
                <a:solidFill>
                  <a:srgbClr val="0070C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1.4 a Vernier Caliper</a:t>
            </a:r>
            <a:endParaRPr lang="en-IN" sz="24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1295400"/>
            <a:ext cx="4038600" cy="4830763"/>
          </a:xfrm>
        </p:spPr>
        <p:txBody>
          <a:bodyPr>
            <a:normAutofit/>
          </a:bodyPr>
          <a:lstStyle/>
          <a:p>
            <a:pPr lvl="0" algn="just">
              <a:lnSpc>
                <a:spcPct val="150000"/>
              </a:lnSpc>
              <a:buNone/>
            </a:pPr>
            <a:r>
              <a:rPr lang="en-US" sz="2000" dirty="0">
                <a:solidFill>
                  <a:prstClr val="black"/>
                </a:solidFill>
                <a:latin typeface="Times New Roman" pitchFamily="18" charset="0"/>
                <a:cs typeface="Times New Roman" pitchFamily="18" charset="0"/>
              </a:rPr>
              <a:t>  		</a:t>
            </a:r>
            <a:r>
              <a:rPr lang="en-US" sz="1800" dirty="0">
                <a:solidFill>
                  <a:prstClr val="black"/>
                </a:solidFill>
                <a:latin typeface="Times New Roman" pitchFamily="18" charset="0"/>
                <a:cs typeface="Times New Roman" pitchFamily="18" charset="0"/>
              </a:rPr>
              <a:t>Simple vernier consist of three main elements, beam, fixed jaw &amp; movable jaw’s vernier beam. Main scale is engraved on the beam &amp; vernier scale is engraved on movable jaw’s  beam. The sliding jaw moves along the beam. Fine adjustment can be used to set  a given dimension  by moving  Vernier scale reading.</a:t>
            </a:r>
          </a:p>
          <a:p>
            <a:pPr lvl="0">
              <a:buNone/>
            </a:pPr>
            <a:endParaRPr lang="en-IN" sz="1800" dirty="0"/>
          </a:p>
        </p:txBody>
      </p:sp>
      <p:sp>
        <p:nvSpPr>
          <p:cNvPr id="4" name="Content Placeholder 3"/>
          <p:cNvSpPr>
            <a:spLocks noGrp="1"/>
          </p:cNvSpPr>
          <p:nvPr>
            <p:ph sz="half" idx="2"/>
          </p:nvPr>
        </p:nvSpPr>
        <p:spPr>
          <a:xfrm>
            <a:off x="4724400" y="1371601"/>
            <a:ext cx="3962400" cy="3657600"/>
          </a:xfrm>
        </p:spPr>
        <p:txBody>
          <a:bodyPr>
            <a:normAutofit/>
          </a:bodyPr>
          <a:lstStyle/>
          <a:p>
            <a:pPr lvl="0">
              <a:lnSpc>
                <a:spcPct val="150000"/>
              </a:lnSpc>
              <a:buNone/>
            </a:pPr>
            <a:r>
              <a:rPr lang="en-US" sz="1800" dirty="0">
                <a:solidFill>
                  <a:prstClr val="black"/>
                </a:solidFill>
                <a:latin typeface="Times New Roman" pitchFamily="18" charset="0"/>
                <a:cs typeface="Times New Roman" pitchFamily="18" charset="0"/>
              </a:rPr>
              <a:t>		By using vernier , following measurements can be  done.</a:t>
            </a:r>
          </a:p>
          <a:p>
            <a:pPr lvl="0">
              <a:lnSpc>
                <a:spcPct val="150000"/>
              </a:lnSpc>
              <a:buNone/>
            </a:pPr>
            <a:r>
              <a:rPr lang="en-US" sz="1800" dirty="0">
                <a:solidFill>
                  <a:srgbClr val="002060"/>
                </a:solidFill>
                <a:latin typeface="Times New Roman" pitchFamily="18" charset="0"/>
                <a:cs typeface="Times New Roman" pitchFamily="18" charset="0"/>
              </a:rPr>
              <a:t>   1`</a:t>
            </a:r>
            <a:r>
              <a:rPr lang="en-US" sz="1800" dirty="0">
                <a:solidFill>
                  <a:prstClr val="black"/>
                </a:solidFill>
                <a:latin typeface="Times New Roman" pitchFamily="18" charset="0"/>
                <a:cs typeface="Times New Roman" pitchFamily="18" charset="0"/>
              </a:rPr>
              <a:t>Outside dimensions (outside jaws)</a:t>
            </a:r>
          </a:p>
          <a:p>
            <a:pPr lvl="0">
              <a:lnSpc>
                <a:spcPct val="150000"/>
              </a:lnSpc>
              <a:buNone/>
            </a:pPr>
            <a:r>
              <a:rPr lang="en-US" sz="1800" dirty="0">
                <a:solidFill>
                  <a:prstClr val="black"/>
                </a:solidFill>
                <a:latin typeface="Times New Roman" pitchFamily="18" charset="0"/>
                <a:cs typeface="Times New Roman" pitchFamily="18" charset="0"/>
              </a:rPr>
              <a:t>   2. Inside dimensions (inside jaws)</a:t>
            </a:r>
          </a:p>
          <a:p>
            <a:pPr lvl="0">
              <a:lnSpc>
                <a:spcPct val="150000"/>
              </a:lnSpc>
              <a:buNone/>
            </a:pPr>
            <a:r>
              <a:rPr lang="en-US" sz="1800" dirty="0">
                <a:solidFill>
                  <a:prstClr val="black"/>
                </a:solidFill>
                <a:latin typeface="Times New Roman" pitchFamily="18" charset="0"/>
                <a:cs typeface="Times New Roman" pitchFamily="18" charset="0"/>
              </a:rPr>
              <a:t>   3. Depth (using depth bar)</a:t>
            </a:r>
          </a:p>
          <a:p>
            <a:pPr lvl="0">
              <a:lnSpc>
                <a:spcPct val="150000"/>
              </a:lnSpc>
              <a:buNone/>
            </a:pPr>
            <a:r>
              <a:rPr lang="en-US" sz="1800" dirty="0">
                <a:solidFill>
                  <a:prstClr val="black"/>
                </a:solidFill>
                <a:latin typeface="Times New Roman" pitchFamily="18" charset="0"/>
                <a:cs typeface="Times New Roman" pitchFamily="18" charset="0"/>
              </a:rPr>
              <a:t>  4. Step measurement ( using step surface)</a:t>
            </a:r>
          </a:p>
          <a:p>
            <a:pPr lvl="0">
              <a:buNone/>
            </a:pPr>
            <a:r>
              <a:rPr lang="en-US" sz="1800" dirty="0">
                <a:solidFill>
                  <a:prstClr val="black"/>
                </a:solidFill>
                <a:latin typeface="Times New Roman" pitchFamily="18" charset="0"/>
                <a:cs typeface="Times New Roman" pitchFamily="18" charset="0"/>
              </a:rPr>
              <a:t>.</a:t>
            </a:r>
          </a:p>
          <a:p>
            <a:pPr lvl="0" algn="just">
              <a:lnSpc>
                <a:spcPct val="150000"/>
              </a:lnSpc>
              <a:buNone/>
            </a:pPr>
            <a:endParaRPr lang="en-IN" dirty="0"/>
          </a:p>
        </p:txBody>
      </p:sp>
    </p:spTree>
    <p:extLst>
      <p:ext uri="{BB962C8B-B14F-4D97-AF65-F5344CB8AC3E}">
        <p14:creationId xmlns:p14="http://schemas.microsoft.com/office/powerpoint/2010/main" val="2611876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marL="342900" lvl="0" indent="-342900">
              <a:spcBef>
                <a:spcPct val="20000"/>
              </a:spcBef>
            </a:pPr>
            <a:br>
              <a:rPr lang="en-US" sz="2400" dirty="0">
                <a:solidFill>
                  <a:srgbClr val="0070C0"/>
                </a:solidFill>
                <a:latin typeface="Times New Roman" panose="02020603050405020304" pitchFamily="18" charset="0"/>
                <a:cs typeface="Times New Roman" panose="02020603050405020304" pitchFamily="18" charset="0"/>
              </a:rPr>
            </a:br>
            <a:r>
              <a:rPr lang="en-US" sz="2400" dirty="0">
                <a:solidFill>
                  <a:srgbClr val="0070C0"/>
                </a:solidFill>
                <a:latin typeface="Times New Roman" panose="02020603050405020304" pitchFamily="18" charset="0"/>
                <a:cs typeface="Times New Roman" panose="02020603050405020304" pitchFamily="18" charset="0"/>
              </a:rPr>
              <a:t>1.4 Linear Measuring Instruments</a:t>
            </a:r>
            <a:br>
              <a:rPr lang="en-US" sz="2400" dirty="0">
                <a:solidFill>
                  <a:srgbClr val="0070C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1.4 b Vernier Height Gauge</a:t>
            </a:r>
            <a:br>
              <a:rPr lang="en-US" sz="2000" b="1" dirty="0">
                <a:solidFill>
                  <a:srgbClr val="FF0000"/>
                </a:solidFill>
                <a:latin typeface="Times New Roman" pitchFamily="18" charset="0"/>
                <a:ea typeface="+mn-ea"/>
                <a:cs typeface="Times New Roman" pitchFamily="18" charset="0"/>
              </a:rPr>
            </a:br>
            <a:endParaRPr lang="en-IN" sz="24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1371600"/>
            <a:ext cx="4343400" cy="4754563"/>
          </a:xfrm>
        </p:spPr>
        <p:txBody>
          <a:bodyPr>
            <a:noAutofit/>
          </a:bodyPr>
          <a:lstStyle/>
          <a:p>
            <a:pPr lvl="0" algn="just">
              <a:buNone/>
            </a:pPr>
            <a:r>
              <a:rPr lang="en-US" sz="1800" dirty="0">
                <a:solidFill>
                  <a:prstClr val="black"/>
                </a:solidFill>
                <a:latin typeface="Times New Roman" pitchFamily="18" charset="0"/>
                <a:cs typeface="Times New Roman" pitchFamily="18" charset="0"/>
              </a:rPr>
              <a:t>		It works on the similar principle as that of vernier and also the measurement process is similar. This vernier is attached suitably with base block and marker for height measurement. The sliding jaw assembly is attached with a Vernier scale &amp; a removable clamp with scriber.</a:t>
            </a:r>
          </a:p>
          <a:p>
            <a:pPr lvl="0" algn="just">
              <a:buNone/>
            </a:pPr>
            <a:r>
              <a:rPr lang="en-US" sz="1800" dirty="0">
                <a:solidFill>
                  <a:prstClr val="black"/>
                </a:solidFill>
                <a:latin typeface="Times New Roman" pitchFamily="18" charset="0"/>
                <a:cs typeface="Times New Roman" pitchFamily="18" charset="0"/>
              </a:rPr>
              <a:t> 		The instrument is most useful for measuring heights &amp; marking lines at particular heights. Dial indicators can be attached to the bracket for various checking purposes.</a:t>
            </a:r>
          </a:p>
          <a:p>
            <a:pPr lvl="0" algn="just">
              <a:buNone/>
            </a:pPr>
            <a:r>
              <a:rPr lang="en-US" sz="1800" dirty="0">
                <a:solidFill>
                  <a:prstClr val="black"/>
                </a:solidFill>
                <a:latin typeface="Times New Roman" pitchFamily="18" charset="0"/>
                <a:cs typeface="Times New Roman" pitchFamily="18" charset="0"/>
              </a:rPr>
              <a:t>		The problem of such vernier height gauge is that use of surface plate as datum is needed.</a:t>
            </a:r>
            <a:endParaRPr lang="en-IN" sz="1800" dirty="0"/>
          </a:p>
        </p:txBody>
      </p:sp>
      <p:sp>
        <p:nvSpPr>
          <p:cNvPr id="4" name="Content Placeholder 3"/>
          <p:cNvSpPr>
            <a:spLocks noGrp="1"/>
          </p:cNvSpPr>
          <p:nvPr>
            <p:ph sz="half" idx="2"/>
          </p:nvPr>
        </p:nvSpPr>
        <p:spPr>
          <a:xfrm>
            <a:off x="5181600" y="1600200"/>
            <a:ext cx="3505200" cy="4525963"/>
          </a:xfrm>
        </p:spPr>
        <p:txBody>
          <a:bodyPr>
            <a:normAutofit/>
          </a:bodyPr>
          <a:lstStyle/>
          <a:p>
            <a:pPr lvl="0" algn="just">
              <a:lnSpc>
                <a:spcPct val="150000"/>
              </a:lnSpc>
              <a:buNone/>
            </a:pPr>
            <a:r>
              <a:rPr lang="en-US" sz="1800" dirty="0">
                <a:solidFill>
                  <a:prstClr val="black"/>
                </a:solidFill>
                <a:latin typeface="Times New Roman" pitchFamily="18" charset="0"/>
                <a:cs typeface="Times New Roman" pitchFamily="18" charset="0"/>
              </a:rPr>
              <a:t>		</a:t>
            </a:r>
            <a:endParaRPr lang="en-IN" dirty="0"/>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l="7348" t="5051" r="9593" b="4034"/>
          <a:stretch>
            <a:fillRect/>
          </a:stretch>
        </p:blipFill>
        <p:spPr bwMode="auto">
          <a:xfrm>
            <a:off x="5181600" y="1295400"/>
            <a:ext cx="3352800" cy="4876800"/>
          </a:xfrm>
          <a:prstGeom prst="rect">
            <a:avLst/>
          </a:prstGeom>
          <a:noFill/>
          <a:ln w="19050">
            <a:solidFill>
              <a:schemeClr val="tx1"/>
            </a:solidFill>
            <a:miter lim="800000"/>
            <a:headEnd/>
            <a:tailEnd/>
          </a:ln>
          <a:effectLst/>
        </p:spPr>
      </p:pic>
    </p:spTree>
    <p:extLst>
      <p:ext uri="{BB962C8B-B14F-4D97-AF65-F5344CB8AC3E}">
        <p14:creationId xmlns:p14="http://schemas.microsoft.com/office/powerpoint/2010/main" val="2713139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marL="342900" lvl="0" indent="-342900">
              <a:spcBef>
                <a:spcPct val="20000"/>
              </a:spcBef>
            </a:pPr>
            <a:br>
              <a:rPr lang="en-US" sz="2400" dirty="0">
                <a:solidFill>
                  <a:srgbClr val="0070C0"/>
                </a:solidFill>
                <a:latin typeface="Times New Roman" panose="02020603050405020304" pitchFamily="18" charset="0"/>
                <a:cs typeface="Times New Roman" panose="02020603050405020304" pitchFamily="18" charset="0"/>
              </a:rPr>
            </a:br>
            <a:r>
              <a:rPr lang="en-US" sz="2400" dirty="0">
                <a:solidFill>
                  <a:srgbClr val="0070C0"/>
                </a:solidFill>
                <a:latin typeface="Times New Roman" panose="02020603050405020304" pitchFamily="18" charset="0"/>
                <a:cs typeface="Times New Roman" panose="02020603050405020304" pitchFamily="18" charset="0"/>
              </a:rPr>
              <a:t>1.4 Linear Measuring Instruments</a:t>
            </a:r>
            <a:br>
              <a:rPr lang="en-US" sz="2400" dirty="0">
                <a:solidFill>
                  <a:srgbClr val="0070C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1.4 c Vernier Depth Gauge</a:t>
            </a:r>
            <a:br>
              <a:rPr lang="en-US" sz="2000" b="1" dirty="0">
                <a:solidFill>
                  <a:srgbClr val="FF0000"/>
                </a:solidFill>
                <a:latin typeface="Times New Roman" pitchFamily="18" charset="0"/>
                <a:ea typeface="+mn-ea"/>
                <a:cs typeface="Times New Roman" pitchFamily="18" charset="0"/>
              </a:rPr>
            </a:br>
            <a:endParaRPr lang="en-IN" sz="24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1371600"/>
            <a:ext cx="4343400" cy="4754563"/>
          </a:xfrm>
        </p:spPr>
        <p:txBody>
          <a:bodyPr>
            <a:noAutofit/>
          </a:bodyPr>
          <a:lstStyle/>
          <a:p>
            <a:pPr lvl="0" algn="just">
              <a:buNone/>
            </a:pPr>
            <a:r>
              <a:rPr lang="en-US" sz="1800" dirty="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Vernier depth gauge is one more similar instrument in vernier family.</a:t>
            </a:r>
          </a:p>
          <a:p>
            <a:pPr lvl="0" algn="just">
              <a:buNone/>
            </a:pPr>
            <a:r>
              <a:rPr lang="en-US" sz="2000" dirty="0">
                <a:solidFill>
                  <a:prstClr val="black"/>
                </a:solidFill>
                <a:latin typeface="Times New Roman" pitchFamily="18" charset="0"/>
                <a:cs typeface="Times New Roman" pitchFamily="18" charset="0"/>
              </a:rPr>
              <a:t>     		It also consist  of main scale, Vernier scale, jaws, fine adjustment, etc. The process to find out least count and taking readings are same  as that of vernier.</a:t>
            </a:r>
          </a:p>
          <a:p>
            <a:pPr lvl="0" algn="just">
              <a:buNone/>
            </a:pPr>
            <a:r>
              <a:rPr lang="en-US" sz="2000" dirty="0">
                <a:solidFill>
                  <a:prstClr val="black"/>
                </a:solidFill>
                <a:latin typeface="Times New Roman" pitchFamily="18" charset="0"/>
                <a:cs typeface="Times New Roman" pitchFamily="18" charset="0"/>
              </a:rPr>
              <a:t>		It is specially used for measurement of depth of holes, recesses. In Vernier depth gauge , graduated scale  can slide through the base and  Vernier scale remains fixed.</a:t>
            </a:r>
          </a:p>
        </p:txBody>
      </p:sp>
      <p:sp>
        <p:nvSpPr>
          <p:cNvPr id="4" name="Content Placeholder 3"/>
          <p:cNvSpPr>
            <a:spLocks noGrp="1"/>
          </p:cNvSpPr>
          <p:nvPr>
            <p:ph sz="half" idx="2"/>
          </p:nvPr>
        </p:nvSpPr>
        <p:spPr>
          <a:xfrm>
            <a:off x="5181600" y="1600200"/>
            <a:ext cx="3505200" cy="4525963"/>
          </a:xfrm>
        </p:spPr>
        <p:txBody>
          <a:bodyPr>
            <a:normAutofit/>
          </a:bodyPr>
          <a:lstStyle/>
          <a:p>
            <a:pPr lvl="0" algn="just">
              <a:lnSpc>
                <a:spcPct val="150000"/>
              </a:lnSpc>
              <a:buNone/>
            </a:pPr>
            <a:r>
              <a:rPr lang="en-US" sz="1800" dirty="0">
                <a:solidFill>
                  <a:prstClr val="black"/>
                </a:solidFill>
                <a:latin typeface="Times New Roman" pitchFamily="18" charset="0"/>
                <a:cs typeface="Times New Roman" pitchFamily="18" charset="0"/>
              </a:rPr>
              <a:t>		</a:t>
            </a:r>
            <a:endParaRPr lang="en-IN" dirty="0"/>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Lst>
          </a:blip>
          <a:srcRect t="1684" r="20817" b="4034"/>
          <a:stretch>
            <a:fillRect/>
          </a:stretch>
        </p:blipFill>
        <p:spPr bwMode="auto">
          <a:xfrm>
            <a:off x="5410200" y="1447800"/>
            <a:ext cx="3124200" cy="4506532"/>
          </a:xfrm>
          <a:prstGeom prst="rect">
            <a:avLst/>
          </a:prstGeom>
          <a:noFill/>
          <a:ln w="9525">
            <a:solidFill>
              <a:schemeClr val="tx1"/>
            </a:solidFill>
            <a:miter lim="800000"/>
            <a:headEnd/>
            <a:tailEnd/>
          </a:ln>
          <a:effectLst/>
        </p:spPr>
      </p:pic>
    </p:spTree>
    <p:extLst>
      <p:ext uri="{BB962C8B-B14F-4D97-AF65-F5344CB8AC3E}">
        <p14:creationId xmlns:p14="http://schemas.microsoft.com/office/powerpoint/2010/main" val="189533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marL="342900" lvl="0" indent="-342900">
              <a:spcBef>
                <a:spcPct val="20000"/>
              </a:spcBef>
            </a:pPr>
            <a:r>
              <a:rPr lang="en-US" sz="2400" dirty="0">
                <a:solidFill>
                  <a:srgbClr val="0070C0"/>
                </a:solidFill>
                <a:latin typeface="Times New Roman" panose="02020603050405020304" pitchFamily="18" charset="0"/>
                <a:cs typeface="Times New Roman" panose="02020603050405020304" pitchFamily="18" charset="0"/>
              </a:rPr>
              <a:t>1.4 Linear Measuring Instruments</a:t>
            </a:r>
            <a:br>
              <a:rPr lang="en-US" sz="2400" dirty="0">
                <a:solidFill>
                  <a:srgbClr val="0070C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1.4d Micrometer</a:t>
            </a:r>
            <a:endParaRPr lang="en-IN" sz="24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1066800"/>
            <a:ext cx="3962400" cy="5059363"/>
          </a:xfrm>
        </p:spPr>
        <p:txBody>
          <a:bodyPr>
            <a:noAutofit/>
          </a:bodyPr>
          <a:lstStyle/>
          <a:p>
            <a:pPr lvl="0" algn="just">
              <a:buFont typeface="Wingdings" pitchFamily="2" charset="2"/>
              <a:buChar char="v"/>
            </a:pPr>
            <a:r>
              <a:rPr lang="en-US" sz="1800" dirty="0">
                <a:solidFill>
                  <a:prstClr val="black"/>
                </a:solidFill>
                <a:latin typeface="Times New Roman" pitchFamily="18" charset="0"/>
                <a:cs typeface="Times New Roman" pitchFamily="18" charset="0"/>
              </a:rPr>
              <a:t>	</a:t>
            </a:r>
            <a:r>
              <a:rPr lang="en-US" sz="1800" b="1" dirty="0">
                <a:solidFill>
                  <a:srgbClr val="FF0000"/>
                </a:solidFill>
                <a:latin typeface="Times New Roman" pitchFamily="18" charset="0"/>
                <a:cs typeface="Times New Roman" pitchFamily="18" charset="0"/>
              </a:rPr>
              <a:t>Principle of micrometer</a:t>
            </a:r>
          </a:p>
          <a:p>
            <a:pPr lvl="0" algn="just">
              <a:buNone/>
            </a:pPr>
            <a:r>
              <a:rPr lang="en-US" sz="1800" dirty="0">
                <a:solidFill>
                  <a:prstClr val="black"/>
                </a:solidFill>
                <a:latin typeface="Times New Roman" pitchFamily="18" charset="0"/>
                <a:cs typeface="Times New Roman" pitchFamily="18" charset="0"/>
              </a:rPr>
              <a:t>		Micrometer screw gauge works on the principle of nut &amp; bolt. It consist of an accurate screw with about  10 or 20 threads per cm &amp; revolves in a fixed nut. The location of thread  is measured, which is already calibrated.</a:t>
            </a:r>
          </a:p>
          <a:p>
            <a:pPr lvl="0" algn="just">
              <a:buNone/>
            </a:pPr>
            <a:r>
              <a:rPr lang="en-US" sz="1800" dirty="0">
                <a:solidFill>
                  <a:prstClr val="black"/>
                </a:solidFill>
                <a:latin typeface="Times New Roman" pitchFamily="18" charset="0"/>
                <a:cs typeface="Times New Roman" pitchFamily="18" charset="0"/>
              </a:rPr>
              <a:t>		The least count can be calculated as</a:t>
            </a:r>
          </a:p>
          <a:p>
            <a:pPr lvl="0" algn="just">
              <a:buNone/>
            </a:pPr>
            <a:r>
              <a:rPr lang="en-US" sz="1800" dirty="0">
                <a:solidFill>
                  <a:prstClr val="black"/>
                </a:solidFill>
                <a:latin typeface="Times New Roman" pitchFamily="18" charset="0"/>
                <a:cs typeface="Times New Roman" pitchFamily="18" charset="0"/>
              </a:rPr>
              <a:t>       L.C. = Smallest division of main scale/ No. of divisions on circular scale</a:t>
            </a:r>
          </a:p>
          <a:p>
            <a:pPr lvl="0" algn="just">
              <a:buNone/>
            </a:pPr>
            <a:r>
              <a:rPr lang="en-US" sz="1800" dirty="0">
                <a:solidFill>
                  <a:prstClr val="black"/>
                </a:solidFill>
                <a:latin typeface="Times New Roman" pitchFamily="18" charset="0"/>
                <a:cs typeface="Times New Roman" pitchFamily="18" charset="0"/>
              </a:rPr>
              <a:t>       L.C. = 0.5/50 =  0.01mm</a:t>
            </a:r>
          </a:p>
          <a:p>
            <a:pPr lvl="0" algn="just">
              <a:buNone/>
            </a:pPr>
            <a:r>
              <a:rPr lang="en-US" sz="1800" dirty="0">
                <a:solidFill>
                  <a:prstClr val="black"/>
                </a:solidFill>
                <a:latin typeface="Times New Roman" pitchFamily="18" charset="0"/>
                <a:cs typeface="Times New Roman" pitchFamily="18" charset="0"/>
              </a:rPr>
              <a:t>		Micrometers can have least count of 0.01mm, 0.001mm, etc. as per requirement &amp; manufacturer</a:t>
            </a:r>
            <a:r>
              <a:rPr lang="en-US" sz="2000" dirty="0">
                <a:solidFill>
                  <a:prstClr val="black"/>
                </a:solidFill>
                <a:latin typeface="Times New Roman" pitchFamily="18" charset="0"/>
                <a:cs typeface="Times New Roman" pitchFamily="18" charset="0"/>
              </a:rPr>
              <a:t>.</a:t>
            </a:r>
          </a:p>
        </p:txBody>
      </p:sp>
      <p:sp>
        <p:nvSpPr>
          <p:cNvPr id="4" name="Content Placeholder 3"/>
          <p:cNvSpPr>
            <a:spLocks noGrp="1"/>
          </p:cNvSpPr>
          <p:nvPr>
            <p:ph sz="half" idx="2"/>
          </p:nvPr>
        </p:nvSpPr>
        <p:spPr>
          <a:xfrm>
            <a:off x="4648200" y="1143000"/>
            <a:ext cx="4419600" cy="5105400"/>
          </a:xfrm>
        </p:spPr>
        <p:txBody>
          <a:bodyPr>
            <a:normAutofit/>
          </a:bodyPr>
          <a:lstStyle/>
          <a:p>
            <a:pPr lvl="0" algn="just">
              <a:buNone/>
            </a:pPr>
            <a:r>
              <a:rPr lang="en-US" sz="1800" dirty="0">
                <a:solidFill>
                  <a:prstClr val="black"/>
                </a:solidFill>
                <a:latin typeface="Times New Roman" pitchFamily="18" charset="0"/>
                <a:cs typeface="Times New Roman" pitchFamily="18" charset="0"/>
              </a:rPr>
              <a:t>		Simple micrometer consists of a screw with fixed pitch &amp; nut arrangement. The end of  screw acts as a spindle/anvil in the base of the frame. Spindle can  be advanced or retracted  by  using  thimble connected to the spindle. The barrel has engraved lines of main scale which is true scale.</a:t>
            </a:r>
            <a:endParaRPr lang="en-US" sz="1800" dirty="0">
              <a:solidFill>
                <a:prstClr val="black"/>
              </a:solidFill>
            </a:endParaRPr>
          </a:p>
          <a:p>
            <a:pPr lvl="0" algn="just">
              <a:lnSpc>
                <a:spcPct val="150000"/>
              </a:lnSpc>
              <a:buNone/>
            </a:pPr>
            <a:endParaRPr lang="en-IN" dirty="0"/>
          </a:p>
        </p:txBody>
      </p:sp>
      <p:pic>
        <p:nvPicPr>
          <p:cNvPr id="7"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l="5625" t="30000" r="6250" b="7500"/>
          <a:stretch>
            <a:fillRect/>
          </a:stretch>
        </p:blipFill>
        <p:spPr bwMode="auto">
          <a:xfrm>
            <a:off x="4864994" y="3429000"/>
            <a:ext cx="4126606" cy="2667000"/>
          </a:xfrm>
          <a:prstGeom prst="rect">
            <a:avLst/>
          </a:prstGeom>
          <a:noFill/>
          <a:ln w="28575">
            <a:solidFill>
              <a:schemeClr val="tx1"/>
            </a:solidFill>
            <a:miter lim="800000"/>
            <a:headEnd/>
            <a:tailEnd/>
          </a:ln>
          <a:effectLst/>
        </p:spPr>
      </p:pic>
    </p:spTree>
    <p:extLst>
      <p:ext uri="{BB962C8B-B14F-4D97-AF65-F5344CB8AC3E}">
        <p14:creationId xmlns:p14="http://schemas.microsoft.com/office/powerpoint/2010/main" val="42342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marL="342900" lvl="0" indent="-342900">
              <a:spcBef>
                <a:spcPct val="20000"/>
              </a:spcBef>
            </a:pPr>
            <a:r>
              <a:rPr lang="en-US" sz="2400" dirty="0">
                <a:solidFill>
                  <a:srgbClr val="0070C0"/>
                </a:solidFill>
                <a:latin typeface="Times New Roman" panose="02020603050405020304" pitchFamily="18" charset="0"/>
                <a:cs typeface="Times New Roman" panose="02020603050405020304" pitchFamily="18" charset="0"/>
              </a:rPr>
              <a:t>1.4 Linear Measuring Instruments</a:t>
            </a:r>
            <a:br>
              <a:rPr lang="en-US" sz="2400" dirty="0">
                <a:solidFill>
                  <a:srgbClr val="0070C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1.4d Micrometer</a:t>
            </a:r>
            <a:endParaRPr lang="en-IN" sz="24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1066800"/>
            <a:ext cx="3962400" cy="5059363"/>
          </a:xfrm>
        </p:spPr>
        <p:txBody>
          <a:bodyPr>
            <a:noAutofit/>
          </a:bodyPr>
          <a:lstStyle/>
          <a:p>
            <a:pPr algn="just">
              <a:lnSpc>
                <a:spcPct val="150000"/>
              </a:lnSpc>
              <a:buNone/>
            </a:pPr>
            <a:r>
              <a:rPr lang="en-US" sz="1800" dirty="0">
                <a:solidFill>
                  <a:prstClr val="black"/>
                </a:solidFill>
                <a:latin typeface="Times New Roman" pitchFamily="18" charset="0"/>
                <a:cs typeface="Times New Roman" pitchFamily="18" charset="0"/>
              </a:rPr>
              <a:t>	</a:t>
            </a:r>
            <a:r>
              <a:rPr lang="en-US" sz="1800" dirty="0">
                <a:latin typeface="Times New Roman" pitchFamily="18" charset="0"/>
                <a:cs typeface="Times New Roman" pitchFamily="18" charset="0"/>
              </a:rPr>
              <a:t> Ratchet screw provide a stop, if excessive pressure is applied by the anvils, which is one of the most important part for avoiding errors.</a:t>
            </a:r>
          </a:p>
          <a:p>
            <a:pPr algn="just">
              <a:lnSpc>
                <a:spcPct val="150000"/>
              </a:lnSpc>
              <a:buNone/>
            </a:pPr>
            <a:r>
              <a:rPr lang="en-US" sz="1800" dirty="0">
                <a:latin typeface="Times New Roman" pitchFamily="18" charset="0"/>
                <a:cs typeface="Times New Roman" pitchFamily="18" charset="0"/>
              </a:rPr>
              <a:t>	     When two jaws touches each other, zero reading is expected. If it is not observed, error can be adjusted by rotating barrel itself</a:t>
            </a:r>
            <a:endParaRPr lang="en-US" sz="2000" dirty="0">
              <a:solidFill>
                <a:prstClr val="black"/>
              </a:solidFill>
              <a:latin typeface="Times New Roman" pitchFamily="18" charset="0"/>
              <a:cs typeface="Times New Roman" pitchFamily="18" charset="0"/>
            </a:endParaRPr>
          </a:p>
        </p:txBody>
      </p:sp>
      <p:sp>
        <p:nvSpPr>
          <p:cNvPr id="4" name="Content Placeholder 3"/>
          <p:cNvSpPr>
            <a:spLocks noGrp="1"/>
          </p:cNvSpPr>
          <p:nvPr>
            <p:ph sz="half" idx="2"/>
          </p:nvPr>
        </p:nvSpPr>
        <p:spPr>
          <a:xfrm>
            <a:off x="4648200" y="1143000"/>
            <a:ext cx="4419600" cy="5105400"/>
          </a:xfrm>
        </p:spPr>
        <p:txBody>
          <a:bodyPr>
            <a:normAutofit/>
          </a:bodyPr>
          <a:lstStyle/>
          <a:p>
            <a:pPr lvl="0">
              <a:lnSpc>
                <a:spcPct val="150000"/>
              </a:lnSpc>
              <a:buFont typeface="Wingdings" pitchFamily="2" charset="2"/>
              <a:buChar char="v"/>
            </a:pPr>
            <a:r>
              <a:rPr lang="en-US" sz="1800" dirty="0">
                <a:solidFill>
                  <a:srgbClr val="FF0000"/>
                </a:solidFill>
                <a:latin typeface="Times New Roman" pitchFamily="18" charset="0"/>
                <a:cs typeface="Times New Roman" pitchFamily="18" charset="0"/>
              </a:rPr>
              <a:t>Applications of Simple Micrometer</a:t>
            </a:r>
            <a:r>
              <a:rPr lang="en-US" sz="1800" b="1" dirty="0">
                <a:solidFill>
                  <a:srgbClr val="002060"/>
                </a:solidFill>
                <a:latin typeface="Times New Roman" pitchFamily="18" charset="0"/>
                <a:cs typeface="Times New Roman" pitchFamily="18" charset="0"/>
              </a:rPr>
              <a:t>.</a:t>
            </a:r>
          </a:p>
          <a:p>
            <a:pPr lvl="0">
              <a:lnSpc>
                <a:spcPct val="150000"/>
              </a:lnSpc>
              <a:buNone/>
            </a:pPr>
            <a:r>
              <a:rPr lang="en-US" sz="1800" dirty="0">
                <a:solidFill>
                  <a:prstClr val="black"/>
                </a:solidFill>
                <a:latin typeface="Times New Roman" pitchFamily="18" charset="0"/>
                <a:cs typeface="Times New Roman" pitchFamily="18" charset="0"/>
              </a:rPr>
              <a:t>     1. Measurement of outside diameter.  </a:t>
            </a:r>
          </a:p>
          <a:p>
            <a:pPr lvl="0">
              <a:lnSpc>
                <a:spcPct val="150000"/>
              </a:lnSpc>
              <a:buNone/>
            </a:pPr>
            <a:r>
              <a:rPr lang="en-US" sz="1800" dirty="0">
                <a:solidFill>
                  <a:prstClr val="black"/>
                </a:solidFill>
                <a:latin typeface="Times New Roman" pitchFamily="18" charset="0"/>
                <a:cs typeface="Times New Roman" pitchFamily="18" charset="0"/>
              </a:rPr>
              <a:t>     2. Measurement of thickness.</a:t>
            </a:r>
          </a:p>
          <a:p>
            <a:pPr lvl="0">
              <a:lnSpc>
                <a:spcPct val="150000"/>
              </a:lnSpc>
              <a:buNone/>
            </a:pPr>
            <a:r>
              <a:rPr lang="en-US" sz="1800" dirty="0">
                <a:solidFill>
                  <a:prstClr val="black"/>
                </a:solidFill>
                <a:latin typeface="Times New Roman" pitchFamily="18" charset="0"/>
                <a:cs typeface="Times New Roman" pitchFamily="18" charset="0"/>
              </a:rPr>
              <a:t>     3. Measurement of width</a:t>
            </a:r>
            <a:endParaRPr lang="en-IN" sz="1800" dirty="0"/>
          </a:p>
        </p:txBody>
      </p:sp>
    </p:spTree>
    <p:extLst>
      <p:ext uri="{BB962C8B-B14F-4D97-AF65-F5344CB8AC3E}">
        <p14:creationId xmlns:p14="http://schemas.microsoft.com/office/powerpoint/2010/main" val="2981051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2400" dirty="0">
                <a:solidFill>
                  <a:srgbClr val="002060"/>
                </a:solidFill>
                <a:latin typeface="Times New Roman" pitchFamily="18" charset="0"/>
                <a:cs typeface="Times New Roman" pitchFamily="18" charset="0"/>
              </a:rPr>
              <a:t>1.1a. Definition of Metrology</a:t>
            </a:r>
          </a:p>
        </p:txBody>
      </p:sp>
      <p:sp>
        <p:nvSpPr>
          <p:cNvPr id="3" name="Content Placeholder 2"/>
          <p:cNvSpPr>
            <a:spLocks noGrp="1"/>
          </p:cNvSpPr>
          <p:nvPr>
            <p:ph idx="1"/>
          </p:nvPr>
        </p:nvSpPr>
        <p:spPr>
          <a:xfrm>
            <a:off x="457200" y="685800"/>
            <a:ext cx="8229600" cy="5440363"/>
          </a:xfrm>
        </p:spPr>
        <p:txBody>
          <a:bodyPr>
            <a:normAutofit/>
          </a:bodyPr>
          <a:lstStyle/>
          <a:p>
            <a:pPr algn="just">
              <a:buNone/>
            </a:pPr>
            <a:r>
              <a:rPr lang="en-US" sz="3600" dirty="0">
                <a:latin typeface="Times New Roman" pitchFamily="18" charset="0"/>
                <a:cs typeface="Times New Roman" pitchFamily="18" charset="0"/>
              </a:rPr>
              <a:t>   </a:t>
            </a:r>
            <a:r>
              <a:rPr lang="en-US" sz="2400" dirty="0">
                <a:latin typeface="Times New Roman" pitchFamily="18" charset="0"/>
                <a:cs typeface="Times New Roman" pitchFamily="18" charset="0"/>
              </a:rPr>
              <a:t>Metrology is the </a:t>
            </a:r>
            <a:r>
              <a:rPr lang="en-US" sz="2400" dirty="0">
                <a:solidFill>
                  <a:srgbClr val="FF0000"/>
                </a:solidFill>
                <a:latin typeface="Times New Roman" pitchFamily="18" charset="0"/>
                <a:cs typeface="Times New Roman" pitchFamily="18" charset="0"/>
              </a:rPr>
              <a:t>science of measurement </a:t>
            </a:r>
            <a:r>
              <a:rPr lang="en-US" sz="2400" dirty="0">
                <a:latin typeface="Times New Roman" pitchFamily="18" charset="0"/>
                <a:cs typeface="Times New Roman" pitchFamily="18" charset="0"/>
              </a:rPr>
              <a:t>and is primarily concerned with the establishment, reproduction ,conservation and transfer of units of measurements and their standards.</a:t>
            </a:r>
          </a:p>
          <a:p>
            <a:pPr algn="ctr">
              <a:buNone/>
            </a:pPr>
            <a:r>
              <a:rPr lang="en-US" sz="2400" dirty="0">
                <a:solidFill>
                  <a:srgbClr val="002060"/>
                </a:solidFill>
                <a:latin typeface="Times New Roman" pitchFamily="18" charset="0"/>
                <a:ea typeface="+mj-ea"/>
                <a:cs typeface="Times New Roman" pitchFamily="18" charset="0"/>
              </a:rPr>
              <a:t>1.1b Objectives of  Metrology</a:t>
            </a:r>
          </a:p>
          <a:p>
            <a:pPr>
              <a:lnSpc>
                <a:spcPct val="120000"/>
              </a:lnSpc>
              <a:buNone/>
            </a:pPr>
            <a:r>
              <a:rPr lang="en-US" sz="2400" dirty="0"/>
              <a:t>1</a:t>
            </a:r>
            <a:r>
              <a:rPr lang="en-US" sz="2400" dirty="0">
                <a:latin typeface="Times New Roman" pitchFamily="18" charset="0"/>
                <a:cs typeface="Times New Roman" pitchFamily="18" charset="0"/>
              </a:rPr>
              <a:t>. It can be used for selection of proper measuring instrument in industries.</a:t>
            </a:r>
          </a:p>
          <a:p>
            <a:pPr>
              <a:lnSpc>
                <a:spcPct val="120000"/>
              </a:lnSpc>
              <a:buNone/>
            </a:pPr>
            <a:r>
              <a:rPr lang="en-US" sz="2400" dirty="0">
                <a:latin typeface="Times New Roman" pitchFamily="18" charset="0"/>
                <a:cs typeface="Times New Roman" pitchFamily="18" charset="0"/>
              </a:rPr>
              <a:t>2. It can be used for deciding the proper measuring standards.</a:t>
            </a:r>
          </a:p>
          <a:p>
            <a:pPr>
              <a:lnSpc>
                <a:spcPct val="120000"/>
              </a:lnSpc>
              <a:buNone/>
            </a:pPr>
            <a:r>
              <a:rPr lang="en-US" sz="2400" dirty="0">
                <a:latin typeface="Times New Roman" pitchFamily="18" charset="0"/>
                <a:cs typeface="Times New Roman" pitchFamily="18" charset="0"/>
              </a:rPr>
              <a:t>3. It is used for minimizing cost of inspection.</a:t>
            </a:r>
          </a:p>
          <a:p>
            <a:pPr>
              <a:lnSpc>
                <a:spcPct val="120000"/>
              </a:lnSpc>
              <a:buNone/>
            </a:pPr>
            <a:r>
              <a:rPr lang="en-US" sz="2400" dirty="0">
                <a:latin typeface="Times New Roman" pitchFamily="18" charset="0"/>
                <a:cs typeface="Times New Roman" pitchFamily="18" charset="0"/>
              </a:rPr>
              <a:t>4. To decide or find out tolerances.</a:t>
            </a:r>
          </a:p>
          <a:p>
            <a:pPr>
              <a:lnSpc>
                <a:spcPct val="120000"/>
              </a:lnSpc>
              <a:buNone/>
            </a:pPr>
            <a:r>
              <a:rPr lang="en-US" sz="2400" dirty="0">
                <a:latin typeface="Times New Roman" pitchFamily="18" charset="0"/>
                <a:cs typeface="Times New Roman" pitchFamily="18" charset="0"/>
              </a:rPr>
              <a:t>5. To achieve standardization.</a:t>
            </a:r>
          </a:p>
          <a:p>
            <a:pPr>
              <a:lnSpc>
                <a:spcPct val="120000"/>
              </a:lnSpc>
              <a:buNone/>
            </a:pPr>
            <a:r>
              <a:rPr lang="en-US" sz="2400" dirty="0">
                <a:latin typeface="Times New Roman" pitchFamily="18" charset="0"/>
                <a:cs typeface="Times New Roman" pitchFamily="18" charset="0"/>
              </a:rPr>
              <a:t>6. To maintain accuracy and precision at the time of inspection</a:t>
            </a:r>
          </a:p>
          <a:p>
            <a:pPr>
              <a:buNone/>
            </a:pPr>
            <a:endParaRPr lang="en-US"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381000"/>
          </a:xfrm>
        </p:spPr>
        <p:txBody>
          <a:bodyPr>
            <a:normAutofit fontScale="90000"/>
          </a:bodyPr>
          <a:lstStyle/>
          <a:p>
            <a:r>
              <a:rPr lang="en-US" sz="2400" dirty="0">
                <a:solidFill>
                  <a:srgbClr val="002060"/>
                </a:solidFill>
                <a:latin typeface="Times New Roman" pitchFamily="18" charset="0"/>
                <a:cs typeface="Times New Roman" pitchFamily="18" charset="0"/>
              </a:rPr>
              <a:t>1.5 a  Sources of Error</a:t>
            </a:r>
          </a:p>
        </p:txBody>
      </p:sp>
      <p:sp>
        <p:nvSpPr>
          <p:cNvPr id="3" name="Content Placeholder 2"/>
          <p:cNvSpPr>
            <a:spLocks noGrp="1"/>
          </p:cNvSpPr>
          <p:nvPr>
            <p:ph idx="1"/>
          </p:nvPr>
        </p:nvSpPr>
        <p:spPr>
          <a:xfrm>
            <a:off x="457200" y="762000"/>
            <a:ext cx="8229600" cy="5364163"/>
          </a:xfrm>
        </p:spPr>
        <p:txBody>
          <a:bodyPr>
            <a:normAutofit fontScale="92500"/>
          </a:bodyPr>
          <a:lstStyle/>
          <a:p>
            <a:pPr>
              <a:buFont typeface="Wingdings" pitchFamily="2" charset="2"/>
              <a:buChar char="v"/>
            </a:pPr>
            <a:r>
              <a:rPr lang="en-US" sz="1800" dirty="0">
                <a:solidFill>
                  <a:srgbClr val="FF0000"/>
                </a:solidFill>
                <a:latin typeface="Times New Roman" pitchFamily="18" charset="0"/>
                <a:cs typeface="Times New Roman" pitchFamily="18" charset="0"/>
              </a:rPr>
              <a:t>Error</a:t>
            </a:r>
            <a:r>
              <a:rPr lang="en-US" sz="1800" dirty="0">
                <a:latin typeface="Times New Roman" pitchFamily="18" charset="0"/>
                <a:cs typeface="Times New Roman" pitchFamily="18" charset="0"/>
              </a:rPr>
              <a:t> :- Error is the difference between the true value of the size being measured and the value found by measurement.</a:t>
            </a:r>
          </a:p>
          <a:p>
            <a:pPr>
              <a:buFont typeface="Wingdings" pitchFamily="2" charset="2"/>
              <a:buChar char="v"/>
            </a:pPr>
            <a:r>
              <a:rPr lang="en-US" sz="1800" dirty="0">
                <a:solidFill>
                  <a:srgbClr val="FF0000"/>
                </a:solidFill>
                <a:latin typeface="Times New Roman" pitchFamily="18" charset="0"/>
                <a:cs typeface="Times New Roman" pitchFamily="18" charset="0"/>
              </a:rPr>
              <a:t>Sources of Error</a:t>
            </a:r>
          </a:p>
          <a:p>
            <a:pPr>
              <a:buNone/>
            </a:pPr>
            <a:r>
              <a:rPr lang="en-US" sz="1800" dirty="0">
                <a:latin typeface="Times New Roman" pitchFamily="18" charset="0"/>
                <a:cs typeface="Times New Roman" pitchFamily="18" charset="0"/>
              </a:rPr>
              <a:t>  1. Defect in instrument.</a:t>
            </a:r>
          </a:p>
          <a:p>
            <a:pPr>
              <a:buNone/>
            </a:pPr>
            <a:r>
              <a:rPr lang="en-US" sz="1800" dirty="0">
                <a:latin typeface="Times New Roman" pitchFamily="18" charset="0"/>
                <a:cs typeface="Times New Roman" pitchFamily="18" charset="0"/>
              </a:rPr>
              <a:t>  2. Adjustment of an instrument.</a:t>
            </a:r>
          </a:p>
          <a:p>
            <a:pPr>
              <a:buNone/>
            </a:pPr>
            <a:r>
              <a:rPr lang="en-US" sz="1800" dirty="0">
                <a:latin typeface="Times New Roman" pitchFamily="18" charset="0"/>
                <a:cs typeface="Times New Roman" pitchFamily="18" charset="0"/>
              </a:rPr>
              <a:t>  3. Imperfection in instrument design.</a:t>
            </a:r>
          </a:p>
          <a:p>
            <a:pPr>
              <a:buNone/>
            </a:pPr>
            <a:r>
              <a:rPr lang="en-US" sz="1800" dirty="0">
                <a:latin typeface="Times New Roman" pitchFamily="18" charset="0"/>
                <a:cs typeface="Times New Roman" pitchFamily="18" charset="0"/>
              </a:rPr>
              <a:t>  4. Method of location of instrument.</a:t>
            </a:r>
          </a:p>
          <a:p>
            <a:pPr>
              <a:buNone/>
            </a:pPr>
            <a:r>
              <a:rPr lang="en-US" sz="1800" dirty="0">
                <a:latin typeface="Times New Roman" pitchFamily="18" charset="0"/>
                <a:cs typeface="Times New Roman" pitchFamily="18" charset="0"/>
              </a:rPr>
              <a:t>  5. Environmental effects.</a:t>
            </a:r>
          </a:p>
          <a:p>
            <a:pPr>
              <a:buNone/>
            </a:pPr>
            <a:r>
              <a:rPr lang="en-US" sz="1800" dirty="0">
                <a:latin typeface="Times New Roman" pitchFamily="18" charset="0"/>
                <a:cs typeface="Times New Roman" pitchFamily="18" charset="0"/>
              </a:rPr>
              <a:t>  6. Error due to properties of object.</a:t>
            </a:r>
          </a:p>
          <a:p>
            <a:pPr>
              <a:buNone/>
            </a:pPr>
            <a:r>
              <a:rPr lang="en-US" sz="1800" dirty="0">
                <a:latin typeface="Times New Roman" pitchFamily="18" charset="0"/>
                <a:cs typeface="Times New Roman" pitchFamily="18" charset="0"/>
              </a:rPr>
              <a:t>  7. Observation error.</a:t>
            </a:r>
          </a:p>
          <a:p>
            <a:pPr>
              <a:buNone/>
            </a:pPr>
            <a:r>
              <a:rPr lang="en-US" sz="2200" dirty="0">
                <a:solidFill>
                  <a:srgbClr val="002060"/>
                </a:solidFill>
                <a:latin typeface="Times New Roman" pitchFamily="18" charset="0"/>
                <a:ea typeface="+mj-ea"/>
                <a:cs typeface="Times New Roman" pitchFamily="18" charset="0"/>
              </a:rPr>
              <a:t>1.5 b  Types of  Error</a:t>
            </a:r>
            <a:endParaRPr lang="en-US" sz="2200" dirty="0">
              <a:latin typeface="Times New Roman" pitchFamily="18" charset="0"/>
              <a:cs typeface="Times New Roman" pitchFamily="18" charset="0"/>
            </a:endParaRPr>
          </a:p>
          <a:p>
            <a:pPr marL="0" lvl="0" indent="0">
              <a:buNone/>
            </a:pPr>
            <a:r>
              <a:rPr lang="en-US" sz="1900" dirty="0">
                <a:solidFill>
                  <a:srgbClr val="FF0000"/>
                </a:solidFill>
                <a:latin typeface="Times New Roman" pitchFamily="18" charset="0"/>
                <a:cs typeface="Times New Roman" pitchFamily="18" charset="0"/>
              </a:rPr>
              <a:t>1. Systematic Error ( Controllable error)</a:t>
            </a:r>
          </a:p>
          <a:p>
            <a:pPr lvl="0">
              <a:buNone/>
            </a:pPr>
            <a:r>
              <a:rPr lang="en-US" sz="2200" dirty="0">
                <a:solidFill>
                  <a:prstClr val="black"/>
                </a:solidFill>
                <a:latin typeface="Times New Roman" pitchFamily="18" charset="0"/>
                <a:cs typeface="Times New Roman" pitchFamily="18" charset="0"/>
              </a:rPr>
              <a:t> 1. The systematic error are in the form of experimental mistakes.</a:t>
            </a:r>
          </a:p>
          <a:p>
            <a:pPr lvl="0">
              <a:buNone/>
            </a:pPr>
            <a:r>
              <a:rPr lang="en-US" sz="2200" dirty="0">
                <a:solidFill>
                  <a:prstClr val="black"/>
                </a:solidFill>
                <a:latin typeface="Times New Roman" pitchFamily="18" charset="0"/>
                <a:cs typeface="Times New Roman" pitchFamily="18" charset="0"/>
              </a:rPr>
              <a:t>  2. These are controllable in magnitude &amp; sense.</a:t>
            </a:r>
          </a:p>
          <a:p>
            <a:pPr lvl="0">
              <a:buNone/>
            </a:pPr>
            <a:r>
              <a:rPr lang="en-US" sz="2200" dirty="0">
                <a:solidFill>
                  <a:prstClr val="black"/>
                </a:solidFill>
                <a:latin typeface="Times New Roman" pitchFamily="18" charset="0"/>
                <a:cs typeface="Times New Roman" pitchFamily="18" charset="0"/>
              </a:rPr>
              <a:t>  3. These errors have a definite value at the time of measurement.</a:t>
            </a:r>
          </a:p>
          <a:p>
            <a:pPr lvl="0">
              <a:buNone/>
            </a:pPr>
            <a:r>
              <a:rPr lang="en-US" sz="2200" dirty="0">
                <a:solidFill>
                  <a:prstClr val="black"/>
                </a:solidFill>
                <a:latin typeface="Times New Roman" pitchFamily="18" charset="0"/>
                <a:cs typeface="Times New Roman" pitchFamily="18" charset="0"/>
              </a:rPr>
              <a:t> Examples :- Calibration error, ambient condition error, stylus pressure error.</a:t>
            </a:r>
          </a:p>
          <a:p>
            <a:pPr>
              <a:buNone/>
            </a:pPr>
            <a:endParaRPr lang="en-US" sz="20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pPr marL="342900" lvl="0" indent="-342900">
              <a:spcBef>
                <a:spcPct val="20000"/>
              </a:spcBef>
            </a:pPr>
            <a:r>
              <a:rPr lang="en-US" sz="2400" dirty="0">
                <a:solidFill>
                  <a:srgbClr val="002060"/>
                </a:solidFill>
                <a:latin typeface="Times New Roman" pitchFamily="18" charset="0"/>
                <a:ea typeface="+mn-ea"/>
                <a:cs typeface="Times New Roman" pitchFamily="18" charset="0"/>
              </a:rPr>
              <a:t>1.5 b  Types of  Errors</a:t>
            </a:r>
            <a:endParaRPr lang="en-US" sz="2400" dirty="0">
              <a:solidFill>
                <a:prstClr val="black"/>
              </a:solidFill>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457200" y="762000"/>
            <a:ext cx="8229600" cy="5364163"/>
          </a:xfrm>
        </p:spPr>
        <p:txBody>
          <a:bodyPr>
            <a:normAutofit fontScale="92500" lnSpcReduction="10000"/>
          </a:bodyPr>
          <a:lstStyle/>
          <a:p>
            <a:pPr marL="0" indent="0">
              <a:buNone/>
            </a:pPr>
            <a:r>
              <a:rPr lang="en-US" sz="1800" dirty="0">
                <a:solidFill>
                  <a:srgbClr val="FF0000"/>
                </a:solidFill>
                <a:latin typeface="Times New Roman" pitchFamily="18" charset="0"/>
                <a:cs typeface="Times New Roman" pitchFamily="18" charset="0"/>
              </a:rPr>
              <a:t>2</a:t>
            </a:r>
            <a:r>
              <a:rPr lang="en-US" sz="1900" dirty="0">
                <a:solidFill>
                  <a:srgbClr val="FF0000"/>
                </a:solidFill>
                <a:latin typeface="Times New Roman" pitchFamily="18" charset="0"/>
                <a:cs typeface="Times New Roman" pitchFamily="18" charset="0"/>
              </a:rPr>
              <a:t>. Random  Errors</a:t>
            </a:r>
          </a:p>
          <a:p>
            <a:pPr>
              <a:buNone/>
            </a:pPr>
            <a:r>
              <a:rPr lang="en-US" sz="1800" dirty="0">
                <a:latin typeface="Times New Roman" pitchFamily="18" charset="0"/>
                <a:cs typeface="Times New Roman" pitchFamily="18" charset="0"/>
              </a:rPr>
              <a:t> 1. These type of errors occurs randomly and they cannot be determined.</a:t>
            </a:r>
          </a:p>
          <a:p>
            <a:pPr>
              <a:buNone/>
            </a:pPr>
            <a:r>
              <a:rPr lang="en-US" sz="1800" dirty="0">
                <a:latin typeface="Times New Roman" pitchFamily="18" charset="0"/>
                <a:cs typeface="Times New Roman" pitchFamily="18" charset="0"/>
              </a:rPr>
              <a:t> 2. These errors are generated due to large number of unpredictable &amp; fluctuating causes</a:t>
            </a:r>
          </a:p>
          <a:p>
            <a:pPr>
              <a:buNone/>
            </a:pPr>
            <a:r>
              <a:rPr lang="en-US" sz="1800" dirty="0">
                <a:latin typeface="Times New Roman" pitchFamily="18" charset="0"/>
                <a:cs typeface="Times New Roman" pitchFamily="18" charset="0"/>
              </a:rPr>
              <a:t>   Examples :- Positioning standard or work piece, slight displacement of the jaws, fluctuation of  instruments, operator error at the time of readings and frictions.</a:t>
            </a:r>
          </a:p>
          <a:p>
            <a:pPr marL="0" indent="0">
              <a:buNone/>
            </a:pPr>
            <a:r>
              <a:rPr lang="en-US" sz="1900" dirty="0">
                <a:solidFill>
                  <a:srgbClr val="FF0000"/>
                </a:solidFill>
                <a:latin typeface="Times New Roman" pitchFamily="18" charset="0"/>
                <a:cs typeface="Times New Roman" pitchFamily="18" charset="0"/>
              </a:rPr>
              <a:t>3. Instrumental Errors</a:t>
            </a:r>
          </a:p>
          <a:p>
            <a:pPr marL="457200" indent="-457200">
              <a:buAutoNum type="arabicPeriod"/>
            </a:pPr>
            <a:r>
              <a:rPr lang="en-US" sz="1800" dirty="0">
                <a:latin typeface="Times New Roman" pitchFamily="18" charset="0"/>
                <a:cs typeface="Times New Roman" pitchFamily="18" charset="0"/>
              </a:rPr>
              <a:t>Instrumental error are the type of systematic error.</a:t>
            </a:r>
          </a:p>
          <a:p>
            <a:pPr marL="457200" indent="-457200">
              <a:buAutoNum type="arabicPeriod"/>
            </a:pPr>
            <a:r>
              <a:rPr lang="en-US" sz="1800" dirty="0">
                <a:latin typeface="Times New Roman" pitchFamily="18" charset="0"/>
                <a:cs typeface="Times New Roman" pitchFamily="18" charset="0"/>
              </a:rPr>
              <a:t>There are many factors in the design &amp; construction of instrument that limit the accuracy attainable</a:t>
            </a:r>
          </a:p>
          <a:p>
            <a:pPr marL="457200" indent="-457200">
              <a:buAutoNum type="arabicPeriod"/>
            </a:pPr>
            <a:r>
              <a:rPr lang="en-US" sz="1800" dirty="0">
                <a:latin typeface="Times New Roman" pitchFamily="18" charset="0"/>
                <a:cs typeface="Times New Roman" pitchFamily="18" charset="0"/>
              </a:rPr>
              <a:t>Instrumental errors due to defective or worn-out parts, friction in bearings of meter movement, incorrect spring tension, improper calibration.</a:t>
            </a:r>
          </a:p>
          <a:p>
            <a:pPr marL="457200" indent="-457200">
              <a:buAutoNum type="arabicPeriod"/>
            </a:pPr>
            <a:r>
              <a:rPr lang="en-US" sz="1800" dirty="0">
                <a:latin typeface="Times New Roman" pitchFamily="18" charset="0"/>
                <a:cs typeface="Times New Roman" pitchFamily="18" charset="0"/>
              </a:rPr>
              <a:t>These errors can be reduced by proper maintenance &amp; careful handling of instruments</a:t>
            </a:r>
          </a:p>
          <a:p>
            <a:pPr marL="0" indent="0">
              <a:buNone/>
            </a:pPr>
            <a:r>
              <a:rPr lang="en-US" sz="1900" dirty="0">
                <a:solidFill>
                  <a:srgbClr val="FF0000"/>
                </a:solidFill>
                <a:latin typeface="Times New Roman" pitchFamily="18" charset="0"/>
                <a:cs typeface="Times New Roman" pitchFamily="18" charset="0"/>
              </a:rPr>
              <a:t>4. Environmental errors </a:t>
            </a:r>
          </a:p>
          <a:p>
            <a:pPr marL="457200" indent="-457200">
              <a:buAutoNum type="arabicPeriod"/>
            </a:pPr>
            <a:r>
              <a:rPr lang="en-US" sz="2000" dirty="0">
                <a:latin typeface="Times New Roman" pitchFamily="18" charset="0"/>
                <a:cs typeface="Times New Roman" pitchFamily="18" charset="0"/>
              </a:rPr>
              <a:t>Environmental errors  are the type of systematic errors.</a:t>
            </a:r>
          </a:p>
          <a:p>
            <a:pPr marL="457200" indent="-457200">
              <a:buAutoNum type="arabicPeriod"/>
            </a:pPr>
            <a:r>
              <a:rPr lang="en-US" sz="2000" dirty="0">
                <a:latin typeface="Times New Roman" pitchFamily="18" charset="0"/>
                <a:cs typeface="Times New Roman" pitchFamily="18" charset="0"/>
              </a:rPr>
              <a:t>Instrument reading are largely affected due to changes in surrounding such as temperature, pressure change, change in humidity.</a:t>
            </a:r>
          </a:p>
          <a:p>
            <a:pPr marL="457200" indent="-457200">
              <a:buAutoNum type="arabicPeriod"/>
            </a:pPr>
            <a:r>
              <a:rPr lang="en-US" sz="2000" dirty="0">
                <a:latin typeface="Times New Roman" pitchFamily="18" charset="0"/>
                <a:cs typeface="Times New Roman" pitchFamily="18" charset="0"/>
              </a:rPr>
              <a:t>To reduce these errors provide air-conditioning, shielding, proper earthing &amp; spring mounting.</a:t>
            </a:r>
          </a:p>
          <a:p>
            <a:pPr marL="0" indent="0">
              <a:buNone/>
            </a:pPr>
            <a:endParaRPr lang="en-US" sz="2000" dirty="0">
              <a:solidFill>
                <a:srgbClr val="FF0000"/>
              </a:solidFill>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sz="2400" dirty="0">
                <a:solidFill>
                  <a:srgbClr val="002060"/>
                </a:solidFill>
                <a:latin typeface="Times New Roman" pitchFamily="18" charset="0"/>
                <a:cs typeface="Times New Roman" pitchFamily="18" charset="0"/>
              </a:rPr>
              <a:t>1.5 b  Types of  Errors</a:t>
            </a:r>
            <a:endParaRPr lang="en-IN" sz="2400" dirty="0"/>
          </a:p>
        </p:txBody>
      </p:sp>
      <p:sp>
        <p:nvSpPr>
          <p:cNvPr id="3" name="Content Placeholder 2"/>
          <p:cNvSpPr>
            <a:spLocks noGrp="1"/>
          </p:cNvSpPr>
          <p:nvPr>
            <p:ph idx="1"/>
          </p:nvPr>
        </p:nvSpPr>
        <p:spPr>
          <a:xfrm>
            <a:off x="457200" y="762000"/>
            <a:ext cx="8229600" cy="5364163"/>
          </a:xfrm>
        </p:spPr>
        <p:txBody>
          <a:bodyPr>
            <a:normAutofit lnSpcReduction="10000"/>
          </a:bodyPr>
          <a:lstStyle/>
          <a:p>
            <a:pPr marL="0" indent="0">
              <a:buNone/>
            </a:pPr>
            <a:r>
              <a:rPr lang="en-US" sz="1800" dirty="0">
                <a:solidFill>
                  <a:srgbClr val="FF0000"/>
                </a:solidFill>
                <a:latin typeface="Times New Roman" panose="02020603050405020304" pitchFamily="18" charset="0"/>
                <a:cs typeface="Times New Roman" panose="02020603050405020304" pitchFamily="18" charset="0"/>
              </a:rPr>
              <a:t>5. Observation Errors</a:t>
            </a:r>
          </a:p>
          <a:p>
            <a:pPr marL="0" indent="0">
              <a:buNone/>
            </a:pPr>
            <a:r>
              <a:rPr lang="en-US" sz="1800" dirty="0">
                <a:latin typeface="Times New Roman" panose="02020603050405020304" pitchFamily="18" charset="0"/>
                <a:cs typeface="Times New Roman" panose="02020603050405020304" pitchFamily="18" charset="0"/>
              </a:rPr>
              <a:t>	When an instrument has been properly selected , carefully installed &amp; faithfully calibrated , shortcomings in measurement occurs due to certain fallings on</a:t>
            </a:r>
          </a:p>
          <a:p>
            <a:pPr marL="0" indent="0">
              <a:buNone/>
            </a:pPr>
            <a:r>
              <a:rPr lang="en-US" sz="1800" dirty="0">
                <a:latin typeface="Times New Roman" panose="02020603050405020304" pitchFamily="18" charset="0"/>
                <a:cs typeface="Times New Roman" panose="02020603050405020304" pitchFamily="18" charset="0"/>
              </a:rPr>
              <a:t> the part of the observer.</a:t>
            </a:r>
          </a:p>
          <a:p>
            <a:pPr marL="0" indent="0">
              <a:buNone/>
            </a:pPr>
            <a:r>
              <a:rPr lang="en-US" sz="1800" dirty="0">
                <a:latin typeface="Times New Roman" panose="02020603050405020304" pitchFamily="18" charset="0"/>
                <a:cs typeface="Times New Roman" panose="02020603050405020304" pitchFamily="18" charset="0"/>
              </a:rPr>
              <a:t>The observation errors may be due to</a:t>
            </a:r>
          </a:p>
          <a:p>
            <a:r>
              <a:rPr lang="en-US" sz="1800" dirty="0">
                <a:latin typeface="Times New Roman" panose="02020603050405020304" pitchFamily="18" charset="0"/>
                <a:cs typeface="Times New Roman" panose="02020603050405020304" pitchFamily="18" charset="0"/>
              </a:rPr>
              <a:t>Parallax i.e. apparent displacement when the line of vision is not normal to the scale</a:t>
            </a:r>
          </a:p>
          <a:p>
            <a:r>
              <a:rPr lang="en-US" sz="1800" dirty="0">
                <a:latin typeface="Times New Roman" panose="02020603050405020304" pitchFamily="18" charset="0"/>
                <a:cs typeface="Times New Roman" panose="02020603050405020304" pitchFamily="18" charset="0"/>
              </a:rPr>
              <a:t>Inaccurate estimates of average reading</a:t>
            </a:r>
          </a:p>
          <a:p>
            <a:r>
              <a:rPr lang="en-US" sz="1800" dirty="0">
                <a:latin typeface="Times New Roman" panose="02020603050405020304" pitchFamily="18" charset="0"/>
                <a:cs typeface="Times New Roman" panose="02020603050405020304" pitchFamily="18" charset="0"/>
              </a:rPr>
              <a:t>Wrong scale reading &amp; wrong recording of data</a:t>
            </a:r>
          </a:p>
          <a:p>
            <a:r>
              <a:rPr lang="en-US" sz="1800" dirty="0">
                <a:latin typeface="Times New Roman" panose="02020603050405020304" pitchFamily="18" charset="0"/>
                <a:cs typeface="Times New Roman" panose="02020603050405020304" pitchFamily="18" charset="0"/>
              </a:rPr>
              <a:t>Inexperience &amp; carelessness of the observer</a:t>
            </a:r>
          </a:p>
          <a:p>
            <a:pPr marL="0" indent="0">
              <a:buNone/>
            </a:pPr>
            <a:r>
              <a:rPr lang="en-US" sz="1800" dirty="0">
                <a:solidFill>
                  <a:srgbClr val="FF0000"/>
                </a:solidFill>
                <a:latin typeface="Times New Roman" panose="02020603050405020304" pitchFamily="18" charset="0"/>
                <a:cs typeface="Times New Roman" panose="02020603050405020304" pitchFamily="18" charset="0"/>
              </a:rPr>
              <a:t>6. Operational Errors</a:t>
            </a:r>
          </a:p>
          <a:p>
            <a:pPr marL="0" indent="0">
              <a:buNone/>
            </a:pPr>
            <a:r>
              <a:rPr lang="en-US" sz="1800" dirty="0">
                <a:latin typeface="Times New Roman" panose="02020603050405020304" pitchFamily="18" charset="0"/>
                <a:cs typeface="Times New Roman" panose="02020603050405020304" pitchFamily="18" charset="0"/>
              </a:rPr>
              <a:t>	The instrument should be properly used. These errors  caused by poor operational techniques such as </a:t>
            </a:r>
          </a:p>
          <a:p>
            <a:r>
              <a:rPr lang="en-US" sz="1800" dirty="0">
                <a:latin typeface="Times New Roman" panose="02020603050405020304" pitchFamily="18" charset="0"/>
                <a:cs typeface="Times New Roman" panose="02020603050405020304" pitchFamily="18" charset="0"/>
              </a:rPr>
              <a:t>A thermometer will not read accurately if the sensitive portion is insufficiently immersed</a:t>
            </a:r>
          </a:p>
          <a:p>
            <a:pPr marL="0" indent="0">
              <a:buNone/>
            </a:pPr>
            <a:r>
              <a:rPr lang="en-US" sz="1800" dirty="0">
                <a:solidFill>
                  <a:srgbClr val="FF0000"/>
                </a:solidFill>
                <a:latin typeface="Times New Roman" panose="02020603050405020304" pitchFamily="18" charset="0"/>
                <a:cs typeface="Times New Roman" panose="02020603050405020304" pitchFamily="18" charset="0"/>
              </a:rPr>
              <a:t>7. Random Errors</a:t>
            </a:r>
          </a:p>
          <a:p>
            <a:pPr marL="0" indent="0">
              <a:buNone/>
            </a:pPr>
            <a:r>
              <a:rPr lang="en-US" sz="1800" dirty="0">
                <a:latin typeface="Times New Roman" panose="02020603050405020304" pitchFamily="18" charset="0"/>
                <a:cs typeface="Times New Roman" panose="02020603050405020304" pitchFamily="18" charset="0"/>
              </a:rPr>
              <a:t>	By taking all care still we cannot reach towards true value &amp; the error exists for unknown reason called random error.</a:t>
            </a:r>
          </a:p>
          <a:p>
            <a:pPr marL="0" indent="0">
              <a:buNone/>
            </a:pPr>
            <a:endParaRPr lang="en-US" sz="18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40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a:solidFill>
                  <a:srgbClr val="002060"/>
                </a:solidFill>
                <a:latin typeface="Times New Roman" pitchFamily="18" charset="0"/>
                <a:cs typeface="Times New Roman" pitchFamily="18" charset="0"/>
              </a:rPr>
              <a:t>1.5c Factors affecting accuracy</a:t>
            </a:r>
          </a:p>
        </p:txBody>
      </p:sp>
      <p:sp>
        <p:nvSpPr>
          <p:cNvPr id="3" name="Content Placeholder 2"/>
          <p:cNvSpPr>
            <a:spLocks noGrp="1"/>
          </p:cNvSpPr>
          <p:nvPr>
            <p:ph idx="1"/>
          </p:nvPr>
        </p:nvSpPr>
        <p:spPr>
          <a:xfrm>
            <a:off x="457200" y="838200"/>
            <a:ext cx="8229600" cy="5287963"/>
          </a:xfrm>
        </p:spPr>
        <p:txBody>
          <a:bodyPr/>
          <a:lstStyle/>
          <a:p>
            <a:pPr>
              <a:buFont typeface="Wingdings" pitchFamily="2" charset="2"/>
              <a:buChar char="v"/>
            </a:pPr>
            <a:r>
              <a:rPr lang="en-US" sz="1800" dirty="0">
                <a:solidFill>
                  <a:srgbClr val="FF0000"/>
                </a:solidFill>
                <a:latin typeface="Times New Roman" pitchFamily="18" charset="0"/>
                <a:cs typeface="Times New Roman" pitchFamily="18" charset="0"/>
              </a:rPr>
              <a:t>Factors affecting accuracy of jobs/production</a:t>
            </a:r>
          </a:p>
          <a:p>
            <a:pPr marL="514350" indent="-514350">
              <a:buAutoNum type="arabicPeriod"/>
            </a:pPr>
            <a:r>
              <a:rPr lang="en-US" sz="1800" dirty="0">
                <a:latin typeface="Times New Roman" pitchFamily="18" charset="0"/>
                <a:cs typeface="Times New Roman" pitchFamily="18" charset="0"/>
              </a:rPr>
              <a:t>Machines used for production.</a:t>
            </a:r>
          </a:p>
          <a:p>
            <a:pPr marL="514350" indent="-514350">
              <a:buNone/>
            </a:pPr>
            <a:r>
              <a:rPr lang="en-US" sz="1800" dirty="0">
                <a:latin typeface="Times New Roman" pitchFamily="18" charset="0"/>
                <a:cs typeface="Times New Roman" pitchFamily="18" charset="0"/>
              </a:rPr>
              <a:t> 2. Equipment used for production.</a:t>
            </a:r>
          </a:p>
          <a:p>
            <a:pPr marL="514350" indent="-514350">
              <a:buNone/>
            </a:pPr>
            <a:r>
              <a:rPr lang="en-US" sz="1800" dirty="0">
                <a:latin typeface="Times New Roman" pitchFamily="18" charset="0"/>
                <a:cs typeface="Times New Roman" pitchFamily="18" charset="0"/>
              </a:rPr>
              <a:t> 3. Environmental condition.</a:t>
            </a:r>
          </a:p>
          <a:p>
            <a:pPr marL="514350" indent="-514350">
              <a:buNone/>
            </a:pPr>
            <a:r>
              <a:rPr lang="en-US" sz="1800" dirty="0">
                <a:latin typeface="Times New Roman" pitchFamily="18" charset="0"/>
                <a:cs typeface="Times New Roman" pitchFamily="18" charset="0"/>
              </a:rPr>
              <a:t> 4. Skill of operator.</a:t>
            </a:r>
          </a:p>
          <a:p>
            <a:pPr marL="514350" indent="-514350">
              <a:buNone/>
            </a:pPr>
            <a:r>
              <a:rPr lang="en-US" sz="1800" dirty="0">
                <a:latin typeface="Times New Roman" pitchFamily="18" charset="0"/>
                <a:cs typeface="Times New Roman" pitchFamily="18" charset="0"/>
              </a:rPr>
              <a:t> 5. Raw material used for job.</a:t>
            </a:r>
          </a:p>
          <a:p>
            <a:pPr>
              <a:buFont typeface="Wingdings" pitchFamily="2" charset="2"/>
              <a:buChar char="v"/>
            </a:pPr>
            <a:r>
              <a:rPr lang="en-US" sz="1800" dirty="0">
                <a:solidFill>
                  <a:srgbClr val="FF0000"/>
                </a:solidFill>
                <a:latin typeface="Times New Roman" pitchFamily="18" charset="0"/>
                <a:cs typeface="Times New Roman" pitchFamily="18" charset="0"/>
              </a:rPr>
              <a:t>Factors affecting accuracy of an instrument</a:t>
            </a:r>
          </a:p>
          <a:p>
            <a:pPr marL="0" indent="0">
              <a:buNone/>
            </a:pPr>
            <a:r>
              <a:rPr lang="en-US" sz="1800" dirty="0">
                <a:latin typeface="Times New Roman" pitchFamily="18" charset="0"/>
                <a:cs typeface="Times New Roman" pitchFamily="18" charset="0"/>
              </a:rPr>
              <a:t> 1. Make of an instrument</a:t>
            </a:r>
          </a:p>
          <a:p>
            <a:pPr marL="514350" indent="-514350">
              <a:buNone/>
            </a:pPr>
            <a:r>
              <a:rPr lang="en-US" sz="1800" dirty="0">
                <a:latin typeface="Times New Roman" pitchFamily="18" charset="0"/>
                <a:cs typeface="Times New Roman" pitchFamily="18" charset="0"/>
              </a:rPr>
              <a:t> 2. Calibration of an instrument.</a:t>
            </a:r>
          </a:p>
          <a:p>
            <a:pPr marL="514350" indent="-514350">
              <a:buNone/>
            </a:pPr>
            <a:r>
              <a:rPr lang="en-US" sz="1800" dirty="0">
                <a:latin typeface="Times New Roman" pitchFamily="18" charset="0"/>
                <a:cs typeface="Times New Roman" pitchFamily="18" charset="0"/>
              </a:rPr>
              <a:t> 3. Handling of instrument</a:t>
            </a:r>
          </a:p>
          <a:p>
            <a:pPr marL="514350" indent="-514350">
              <a:buNone/>
            </a:pPr>
            <a:r>
              <a:rPr lang="en-US" sz="1800" dirty="0">
                <a:latin typeface="Times New Roman" pitchFamily="18" charset="0"/>
                <a:cs typeface="Times New Roman" pitchFamily="18" charset="0"/>
              </a:rPr>
              <a:t> 4. Proper method of using an instrument.</a:t>
            </a:r>
          </a:p>
          <a:p>
            <a:pPr marL="514350" indent="-514350">
              <a:buNone/>
            </a:pPr>
            <a:r>
              <a:rPr lang="en-US" sz="1800" dirty="0">
                <a:latin typeface="Times New Roman" pitchFamily="18" charset="0"/>
                <a:cs typeface="Times New Roman" pitchFamily="18" charset="0"/>
              </a:rPr>
              <a:t> 5. Reading taking style of an instrument.</a:t>
            </a:r>
          </a:p>
          <a:p>
            <a:pPr marL="514350" indent="-514350">
              <a:buNone/>
            </a:pPr>
            <a:r>
              <a:rPr lang="en-US" sz="1800" dirty="0">
                <a:latin typeface="Times New Roman" pitchFamily="18" charset="0"/>
                <a:cs typeface="Times New Roman" pitchFamily="18" charset="0"/>
              </a:rPr>
              <a:t> 6. Environmental conditions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sz="2400" dirty="0">
                <a:solidFill>
                  <a:srgbClr val="002060"/>
                </a:solidFill>
                <a:latin typeface="Times New Roman" pitchFamily="18" charset="0"/>
                <a:cs typeface="Times New Roman" pitchFamily="18" charset="0"/>
              </a:rPr>
              <a:t>1.6a Selection of instrument</a:t>
            </a:r>
          </a:p>
        </p:txBody>
      </p:sp>
      <p:sp>
        <p:nvSpPr>
          <p:cNvPr id="3" name="Content Placeholder 2"/>
          <p:cNvSpPr>
            <a:spLocks noGrp="1"/>
          </p:cNvSpPr>
          <p:nvPr>
            <p:ph idx="1"/>
          </p:nvPr>
        </p:nvSpPr>
        <p:spPr>
          <a:xfrm>
            <a:off x="457200" y="685800"/>
            <a:ext cx="8229600" cy="5440363"/>
          </a:xfrm>
        </p:spPr>
        <p:txBody>
          <a:bodyPr>
            <a:normAutofit fontScale="85000" lnSpcReduction="10000"/>
          </a:bodyPr>
          <a:lstStyle/>
          <a:p>
            <a:pPr>
              <a:buNone/>
            </a:pPr>
            <a:r>
              <a:rPr lang="en-US" dirty="0"/>
              <a:t> 1</a:t>
            </a:r>
            <a:r>
              <a:rPr lang="en-US" sz="3300" dirty="0">
                <a:latin typeface="Times New Roman" pitchFamily="18" charset="0"/>
                <a:cs typeface="Times New Roman" pitchFamily="18" charset="0"/>
              </a:rPr>
              <a:t>.Range of measurement carried out by the equipment.</a:t>
            </a:r>
          </a:p>
          <a:p>
            <a:pPr>
              <a:buNone/>
            </a:pPr>
            <a:r>
              <a:rPr lang="en-US" sz="3300" dirty="0">
                <a:latin typeface="Times New Roman" pitchFamily="18" charset="0"/>
                <a:cs typeface="Times New Roman" pitchFamily="18" charset="0"/>
              </a:rPr>
              <a:t>  2.Scale spacing on the scale.</a:t>
            </a:r>
          </a:p>
          <a:p>
            <a:pPr>
              <a:buNone/>
            </a:pPr>
            <a:r>
              <a:rPr lang="en-US" sz="3300" dirty="0">
                <a:latin typeface="Times New Roman" pitchFamily="18" charset="0"/>
                <a:cs typeface="Times New Roman" pitchFamily="18" charset="0"/>
              </a:rPr>
              <a:t>  3.Sensitivity of the instrument.</a:t>
            </a:r>
          </a:p>
          <a:p>
            <a:pPr>
              <a:buNone/>
            </a:pPr>
            <a:r>
              <a:rPr lang="en-US" sz="3300" dirty="0">
                <a:latin typeface="Times New Roman" pitchFamily="18" charset="0"/>
                <a:cs typeface="Times New Roman" pitchFamily="18" charset="0"/>
              </a:rPr>
              <a:t>  4.Reading accuracy of an instrument.</a:t>
            </a:r>
          </a:p>
          <a:p>
            <a:pPr>
              <a:buNone/>
            </a:pPr>
            <a:r>
              <a:rPr lang="en-US" sz="3300" dirty="0">
                <a:latin typeface="Times New Roman" pitchFamily="18" charset="0"/>
                <a:cs typeface="Times New Roman" pitchFamily="18" charset="0"/>
              </a:rPr>
              <a:t>  5.Error generated during measurement.</a:t>
            </a:r>
          </a:p>
          <a:p>
            <a:pPr>
              <a:buNone/>
            </a:pPr>
            <a:r>
              <a:rPr lang="en-US" sz="3300" dirty="0">
                <a:latin typeface="Times New Roman" pitchFamily="18" charset="0"/>
                <a:cs typeface="Times New Roman" pitchFamily="18" charset="0"/>
              </a:rPr>
              <a:t>  6.Effect of environmental conditions on the instrument.</a:t>
            </a:r>
          </a:p>
          <a:p>
            <a:pPr>
              <a:buNone/>
            </a:pPr>
            <a:r>
              <a:rPr lang="en-US" sz="3300" dirty="0">
                <a:latin typeface="Times New Roman" pitchFamily="18" charset="0"/>
                <a:cs typeface="Times New Roman" pitchFamily="18" charset="0"/>
              </a:rPr>
              <a:t>  7.Parallax error during reading an instrument.</a:t>
            </a:r>
          </a:p>
          <a:p>
            <a:pPr>
              <a:buNone/>
            </a:pPr>
            <a:r>
              <a:rPr lang="en-US" sz="3300" dirty="0">
                <a:latin typeface="Times New Roman" pitchFamily="18" charset="0"/>
                <a:cs typeface="Times New Roman" pitchFamily="18" charset="0"/>
              </a:rPr>
              <a:t>  8.Repeatability of measurements.</a:t>
            </a:r>
          </a:p>
          <a:p>
            <a:pPr>
              <a:buNone/>
            </a:pPr>
            <a:r>
              <a:rPr lang="en-US" sz="3300" dirty="0">
                <a:latin typeface="Times New Roman" pitchFamily="18" charset="0"/>
                <a:cs typeface="Times New Roman" pitchFamily="18" charset="0"/>
              </a:rPr>
              <a:t>  9.Requirement of the customer related to job details.</a:t>
            </a:r>
          </a:p>
          <a:p>
            <a:pPr>
              <a:buNone/>
            </a:pPr>
            <a:r>
              <a:rPr lang="en-US" sz="3300" dirty="0">
                <a:latin typeface="Times New Roman" pitchFamily="18" charset="0"/>
                <a:cs typeface="Times New Roman" pitchFamily="18" charset="0"/>
              </a:rPr>
              <a:t>  10.Cost of an instrument.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2060"/>
                </a:solidFill>
                <a:latin typeface="Times New Roman" pitchFamily="18" charset="0"/>
                <a:cs typeface="Times New Roman" pitchFamily="18" charset="0"/>
              </a:rPr>
              <a:t>1.6b Precautions while using an Instrument for getting Higher Precision and Accuracy</a:t>
            </a:r>
          </a:p>
        </p:txBody>
      </p:sp>
      <p:sp>
        <p:nvSpPr>
          <p:cNvPr id="3" name="Content Placeholder 2"/>
          <p:cNvSpPr>
            <a:spLocks noGrp="1"/>
          </p:cNvSpPr>
          <p:nvPr>
            <p:ph idx="1"/>
          </p:nvPr>
        </p:nvSpPr>
        <p:spPr>
          <a:xfrm>
            <a:off x="457200" y="1524000"/>
            <a:ext cx="8229600" cy="4602163"/>
          </a:xfrm>
        </p:spPr>
        <p:txBody>
          <a:bodyPr>
            <a:normAutofit fontScale="47500" lnSpcReduction="20000"/>
          </a:bodyPr>
          <a:lstStyle/>
          <a:p>
            <a:pPr marL="514350" indent="-514350">
              <a:buNone/>
            </a:pPr>
            <a:r>
              <a:rPr lang="en-US" dirty="0"/>
              <a:t> </a:t>
            </a:r>
            <a:r>
              <a:rPr lang="en-US" sz="4400" dirty="0">
                <a:latin typeface="Times New Roman" pitchFamily="18" charset="0"/>
                <a:cs typeface="Times New Roman" pitchFamily="18" charset="0"/>
              </a:rPr>
              <a:t>1. </a:t>
            </a:r>
            <a:r>
              <a:rPr lang="en-US" sz="5100" dirty="0">
                <a:latin typeface="Times New Roman" pitchFamily="18" charset="0"/>
                <a:cs typeface="Times New Roman" pitchFamily="18" charset="0"/>
              </a:rPr>
              <a:t>Mishandling to be avoided.</a:t>
            </a:r>
          </a:p>
          <a:p>
            <a:pPr marL="514350" indent="-514350">
              <a:buNone/>
            </a:pPr>
            <a:r>
              <a:rPr lang="en-US" sz="5100" dirty="0">
                <a:latin typeface="Times New Roman" pitchFamily="18" charset="0"/>
                <a:cs typeface="Times New Roman" pitchFamily="18" charset="0"/>
              </a:rPr>
              <a:t> 2. Highly finished surfaces should not be touched by hand for avoiding corrosion.</a:t>
            </a:r>
          </a:p>
          <a:p>
            <a:pPr marL="514350" indent="-514350">
              <a:buNone/>
            </a:pPr>
            <a:r>
              <a:rPr lang="en-US" sz="5100" dirty="0">
                <a:latin typeface="Times New Roman" pitchFamily="18" charset="0"/>
                <a:cs typeface="Times New Roman" pitchFamily="18" charset="0"/>
              </a:rPr>
              <a:t> 3. Wash hands and apply petroleum jelly before</a:t>
            </a:r>
          </a:p>
          <a:p>
            <a:pPr marL="514350" indent="-514350">
              <a:buNone/>
            </a:pPr>
            <a:r>
              <a:rPr lang="en-US" sz="5100" dirty="0">
                <a:latin typeface="Times New Roman" pitchFamily="18" charset="0"/>
                <a:cs typeface="Times New Roman" pitchFamily="18" charset="0"/>
              </a:rPr>
              <a:t>      handling instrument.</a:t>
            </a:r>
          </a:p>
          <a:p>
            <a:pPr marL="514350" indent="-514350">
              <a:buNone/>
            </a:pPr>
            <a:r>
              <a:rPr lang="en-US" sz="5100" dirty="0">
                <a:latin typeface="Times New Roman" pitchFamily="18" charset="0"/>
                <a:cs typeface="Times New Roman" pitchFamily="18" charset="0"/>
              </a:rPr>
              <a:t> 4. Instruments like slip gauges are to be handled using piece of chamois leather.</a:t>
            </a:r>
          </a:p>
          <a:p>
            <a:pPr marL="514350" indent="-514350">
              <a:buNone/>
            </a:pPr>
            <a:r>
              <a:rPr lang="en-US" sz="5100" dirty="0">
                <a:latin typeface="Times New Roman" pitchFamily="18" charset="0"/>
                <a:cs typeface="Times New Roman" pitchFamily="18" charset="0"/>
              </a:rPr>
              <a:t> 5. Instruments are packed and placed properly after use.</a:t>
            </a:r>
          </a:p>
          <a:p>
            <a:pPr marL="514350" indent="-514350">
              <a:buNone/>
            </a:pPr>
            <a:r>
              <a:rPr lang="en-US" sz="5100" dirty="0">
                <a:latin typeface="Times New Roman" pitchFamily="18" charset="0"/>
                <a:cs typeface="Times New Roman" pitchFamily="18" charset="0"/>
              </a:rPr>
              <a:t> 6. Instruments are to be used in dust free rooms.</a:t>
            </a:r>
          </a:p>
          <a:p>
            <a:pPr marL="514350" indent="-514350">
              <a:buNone/>
            </a:pPr>
            <a:r>
              <a:rPr lang="en-US" sz="5100" dirty="0">
                <a:latin typeface="Times New Roman" pitchFamily="18" charset="0"/>
                <a:cs typeface="Times New Roman" pitchFamily="18" charset="0"/>
              </a:rPr>
              <a:t> 7. Brushing is not recommended for the instruments.</a:t>
            </a:r>
          </a:p>
          <a:p>
            <a:pPr marL="514350" indent="-514350">
              <a:buNone/>
            </a:pPr>
            <a:r>
              <a:rPr lang="en-US" sz="5100" dirty="0">
                <a:latin typeface="Times New Roman" pitchFamily="18" charset="0"/>
                <a:cs typeface="Times New Roman" pitchFamily="18" charset="0"/>
              </a:rPr>
              <a:t> 8. Place for instruments should be moisture proof.</a:t>
            </a:r>
          </a:p>
          <a:p>
            <a:pPr marL="514350" indent="-514350">
              <a:buNone/>
            </a:pPr>
            <a:r>
              <a:rPr lang="en-US" sz="5100" dirty="0">
                <a:latin typeface="Times New Roman" pitchFamily="18" charset="0"/>
                <a:cs typeface="Times New Roman" pitchFamily="18" charset="0"/>
              </a:rPr>
              <a:t> 9. Very precise instruments are to be handled as less as possible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400" dirty="0">
                <a:solidFill>
                  <a:srgbClr val="002060"/>
                </a:solidFill>
                <a:latin typeface="Times New Roman" pitchFamily="18" charset="0"/>
                <a:cs typeface="Times New Roman" pitchFamily="18" charset="0"/>
              </a:rPr>
              <a:t>1.1c Types of metrology</a:t>
            </a:r>
          </a:p>
        </p:txBody>
      </p:sp>
      <p:sp>
        <p:nvSpPr>
          <p:cNvPr id="3" name="Content Placeholder 2"/>
          <p:cNvSpPr>
            <a:spLocks noGrp="1"/>
          </p:cNvSpPr>
          <p:nvPr>
            <p:ph idx="1"/>
          </p:nvPr>
        </p:nvSpPr>
        <p:spPr>
          <a:xfrm>
            <a:off x="457200" y="1066800"/>
            <a:ext cx="8229600" cy="5334000"/>
          </a:xfrm>
        </p:spPr>
        <p:txBody>
          <a:bodyPr>
            <a:normAutofit/>
          </a:bodyPr>
          <a:lstStyle/>
          <a:p>
            <a:pPr marL="514350" indent="-514350">
              <a:lnSpc>
                <a:spcPct val="150000"/>
              </a:lnSpc>
              <a:buAutoNum type="arabicPeriod"/>
            </a:pPr>
            <a:r>
              <a:rPr lang="en-US" sz="1800" dirty="0">
                <a:solidFill>
                  <a:srgbClr val="FF0000"/>
                </a:solidFill>
                <a:latin typeface="Times New Roman" pitchFamily="18" charset="0"/>
                <a:cs typeface="Times New Roman" pitchFamily="18" charset="0"/>
              </a:rPr>
              <a:t>Legal Metrology</a:t>
            </a:r>
          </a:p>
          <a:p>
            <a:pPr marL="0" indent="0">
              <a:lnSpc>
                <a:spcPct val="150000"/>
              </a:lnSpc>
              <a:buNone/>
            </a:pPr>
            <a:r>
              <a:rPr lang="en-US" sz="1800" dirty="0">
                <a:latin typeface="Times New Roman" pitchFamily="18" charset="0"/>
                <a:cs typeface="Times New Roman" pitchFamily="18" charset="0"/>
              </a:rPr>
              <a:t> 	It is that part of metrology which relates units of measurements, methods of measurements and instruments to the statutory, technical and legal needs.</a:t>
            </a:r>
          </a:p>
          <a:p>
            <a:pPr marL="514350" indent="-514350">
              <a:lnSpc>
                <a:spcPct val="150000"/>
              </a:lnSpc>
              <a:buFont typeface="Wingdings" pitchFamily="2" charset="2"/>
              <a:buChar char="v"/>
            </a:pPr>
            <a:r>
              <a:rPr lang="en-US" sz="1800" dirty="0">
                <a:solidFill>
                  <a:srgbClr val="FF0000"/>
                </a:solidFill>
                <a:latin typeface="Times New Roman" pitchFamily="18" charset="0"/>
                <a:cs typeface="Times New Roman" pitchFamily="18" charset="0"/>
              </a:rPr>
              <a:t>Applications</a:t>
            </a:r>
          </a:p>
          <a:p>
            <a:pPr marL="360000" lvl="0" indent="-514350">
              <a:lnSpc>
                <a:spcPct val="150000"/>
              </a:lnSpc>
              <a:buNone/>
            </a:pPr>
            <a:r>
              <a:rPr lang="en-US" sz="1800" dirty="0">
                <a:solidFill>
                  <a:prstClr val="black"/>
                </a:solidFill>
                <a:latin typeface="Times New Roman" pitchFamily="18" charset="0"/>
                <a:cs typeface="Times New Roman" pitchFamily="18" charset="0"/>
              </a:rPr>
              <a:t>a. Commercial transitions related with net quantity.</a:t>
            </a:r>
          </a:p>
          <a:p>
            <a:pPr marL="360000" lvl="0" indent="-514350">
              <a:lnSpc>
                <a:spcPct val="150000"/>
              </a:lnSpc>
              <a:buNone/>
            </a:pPr>
            <a:r>
              <a:rPr lang="en-US" sz="1800" dirty="0">
                <a:solidFill>
                  <a:prstClr val="black"/>
                </a:solidFill>
                <a:latin typeface="Times New Roman" pitchFamily="18" charset="0"/>
                <a:cs typeface="Times New Roman" pitchFamily="18" charset="0"/>
              </a:rPr>
              <a:t>b. Industrial measurements, accuracy , interchangeability.</a:t>
            </a:r>
          </a:p>
          <a:p>
            <a:pPr marL="360000" lvl="0" indent="-514350">
              <a:lnSpc>
                <a:spcPct val="150000"/>
              </a:lnSpc>
              <a:buNone/>
            </a:pPr>
            <a:r>
              <a:rPr lang="en-US" sz="1800" dirty="0">
                <a:solidFill>
                  <a:prstClr val="black"/>
                </a:solidFill>
                <a:latin typeface="Times New Roman" pitchFamily="18" charset="0"/>
                <a:cs typeface="Times New Roman" pitchFamily="18" charset="0"/>
              </a:rPr>
              <a:t>c. Measurement of health, human safety.</a:t>
            </a:r>
          </a:p>
          <a:p>
            <a:pPr marL="514350" indent="-514350">
              <a:lnSpc>
                <a:spcPct val="150000"/>
              </a:lnSpc>
              <a:buNone/>
            </a:pPr>
            <a:r>
              <a:rPr lang="en-US" sz="1800" dirty="0">
                <a:latin typeface="Times New Roman" pitchFamily="18" charset="0"/>
                <a:cs typeface="Times New Roman" pitchFamily="18" charset="0"/>
              </a:rPr>
              <a:t>2. </a:t>
            </a:r>
            <a:r>
              <a:rPr lang="en-US" sz="1800" dirty="0">
                <a:solidFill>
                  <a:srgbClr val="FF0000"/>
                </a:solidFill>
                <a:latin typeface="Times New Roman" pitchFamily="18" charset="0"/>
                <a:cs typeface="Times New Roman" pitchFamily="18" charset="0"/>
              </a:rPr>
              <a:t>Scientific Metrology</a:t>
            </a:r>
          </a:p>
          <a:p>
            <a:pPr marL="514350" indent="-514350">
              <a:lnSpc>
                <a:spcPct val="150000"/>
              </a:lnSpc>
              <a:buNone/>
            </a:pPr>
            <a:r>
              <a:rPr lang="en-US" sz="1800" dirty="0">
                <a:latin typeface="Times New Roman" pitchFamily="18" charset="0"/>
                <a:cs typeface="Times New Roman" pitchFamily="18" charset="0"/>
              </a:rPr>
              <a:t>     Scientific Metrology refers to development of new measuring technology</a:t>
            </a:r>
          </a:p>
          <a:p>
            <a:pPr marL="514350" indent="-514350">
              <a:lnSpc>
                <a:spcPct val="150000"/>
              </a:lnSpc>
              <a:buNone/>
            </a:pPr>
            <a:r>
              <a:rPr lang="en-US" sz="1800" dirty="0">
                <a:latin typeface="Times New Roman" pitchFamily="18" charset="0"/>
                <a:cs typeface="Times New Roman" pitchFamily="18" charset="0"/>
              </a:rPr>
              <a:t> and scientific methods</a:t>
            </a:r>
            <a:endParaRPr lang="en-US"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p:spPr>
        <p:txBody>
          <a:bodyPr>
            <a:normAutofit/>
          </a:bodyPr>
          <a:lstStyle/>
          <a:p>
            <a:r>
              <a:rPr lang="en-US" sz="2400" dirty="0">
                <a:solidFill>
                  <a:srgbClr val="002060"/>
                </a:solidFill>
                <a:latin typeface="Times New Roman" pitchFamily="18" charset="0"/>
                <a:cs typeface="Times New Roman" pitchFamily="18" charset="0"/>
              </a:rPr>
              <a:t>1.1c Types of metrology</a:t>
            </a:r>
          </a:p>
        </p:txBody>
      </p:sp>
      <p:sp>
        <p:nvSpPr>
          <p:cNvPr id="3" name="Content Placeholder 2"/>
          <p:cNvSpPr>
            <a:spLocks noGrp="1"/>
          </p:cNvSpPr>
          <p:nvPr>
            <p:ph idx="1"/>
          </p:nvPr>
        </p:nvSpPr>
        <p:spPr>
          <a:xfrm>
            <a:off x="457200" y="685800"/>
            <a:ext cx="8229600" cy="5715000"/>
          </a:xfrm>
        </p:spPr>
        <p:txBody>
          <a:bodyPr>
            <a:normAutofit lnSpcReduction="10000"/>
          </a:bodyPr>
          <a:lstStyle/>
          <a:p>
            <a:pPr marL="514350" indent="-514350">
              <a:buNone/>
            </a:pPr>
            <a:r>
              <a:rPr lang="en-US" sz="1900" dirty="0">
                <a:latin typeface="Times New Roman" pitchFamily="18" charset="0"/>
                <a:cs typeface="Times New Roman" pitchFamily="18" charset="0"/>
              </a:rPr>
              <a:t>3. </a:t>
            </a:r>
            <a:r>
              <a:rPr lang="en-US" sz="1900" dirty="0">
                <a:solidFill>
                  <a:srgbClr val="FF0000"/>
                </a:solidFill>
                <a:latin typeface="Times New Roman" pitchFamily="18" charset="0"/>
                <a:cs typeface="Times New Roman" pitchFamily="18" charset="0"/>
              </a:rPr>
              <a:t> Deterministic Metrology</a:t>
            </a:r>
          </a:p>
          <a:p>
            <a:pPr marL="514350" indent="-514350">
              <a:buFont typeface="Wingdings" pitchFamily="2" charset="2"/>
              <a:buChar char="v"/>
            </a:pPr>
            <a:r>
              <a:rPr lang="en-US" sz="1900" dirty="0">
                <a:latin typeface="Times New Roman" pitchFamily="18" charset="0"/>
                <a:cs typeface="Times New Roman" pitchFamily="18" charset="0"/>
              </a:rPr>
              <a:t> Deterministic Metrology is that in which part measurement is replaced by process measurement.</a:t>
            </a:r>
          </a:p>
          <a:p>
            <a:pPr marL="514350" indent="-514350">
              <a:buFont typeface="Wingdings" pitchFamily="2" charset="2"/>
              <a:buChar char="v"/>
            </a:pPr>
            <a:r>
              <a:rPr lang="en-US" sz="1900" dirty="0">
                <a:latin typeface="Times New Roman" pitchFamily="18" charset="0"/>
                <a:cs typeface="Times New Roman" pitchFamily="18" charset="0"/>
              </a:rPr>
              <a:t> This will be useful for machines under automatic control.</a:t>
            </a:r>
          </a:p>
          <a:p>
            <a:pPr marL="514350" indent="-514350">
              <a:buFont typeface="Wingdings" pitchFamily="2" charset="2"/>
              <a:buChar char="v"/>
            </a:pPr>
            <a:r>
              <a:rPr lang="en-US" sz="1900" dirty="0">
                <a:latin typeface="Times New Roman" pitchFamily="18" charset="0"/>
                <a:cs typeface="Times New Roman" pitchFamily="18" charset="0"/>
              </a:rPr>
              <a:t>This technology is used for very high precision manufacturing machines.</a:t>
            </a:r>
          </a:p>
          <a:p>
            <a:pPr marL="514350" lvl="0" indent="-514350">
              <a:buNone/>
            </a:pPr>
            <a:r>
              <a:rPr lang="en-US" sz="1800" dirty="0">
                <a:solidFill>
                  <a:prstClr val="black"/>
                </a:solidFill>
                <a:latin typeface="Times New Roman" pitchFamily="18" charset="0"/>
                <a:cs typeface="Times New Roman" pitchFamily="18" charset="0"/>
              </a:rPr>
              <a:t>4. </a:t>
            </a:r>
            <a:r>
              <a:rPr lang="en-US" sz="1800" dirty="0">
                <a:solidFill>
                  <a:srgbClr val="FF0000"/>
                </a:solidFill>
                <a:latin typeface="Times New Roman" pitchFamily="18" charset="0"/>
                <a:cs typeface="Times New Roman" pitchFamily="18" charset="0"/>
              </a:rPr>
              <a:t>Industrial Metrology</a:t>
            </a:r>
          </a:p>
          <a:p>
            <a:pPr marL="514350" lvl="0" indent="-514350" algn="just">
              <a:buNone/>
            </a:pPr>
            <a:r>
              <a:rPr lang="en-US" sz="1800" dirty="0">
                <a:solidFill>
                  <a:prstClr val="black"/>
                </a:solidFill>
              </a:rPr>
              <a:t>      </a:t>
            </a:r>
            <a:r>
              <a:rPr lang="en-US" sz="1800" dirty="0">
                <a:solidFill>
                  <a:prstClr val="black"/>
                </a:solidFill>
                <a:latin typeface="Times New Roman" pitchFamily="18" charset="0"/>
                <a:cs typeface="Times New Roman" pitchFamily="18" charset="0"/>
              </a:rPr>
              <a:t>Industrial Metrology is the industry related development  of  inspection for</a:t>
            </a:r>
          </a:p>
          <a:p>
            <a:pPr marL="514350" lvl="0" indent="-514350" algn="just">
              <a:buNone/>
            </a:pPr>
            <a:r>
              <a:rPr lang="en-US" sz="1800" dirty="0">
                <a:solidFill>
                  <a:prstClr val="black"/>
                </a:solidFill>
                <a:latin typeface="Times New Roman" pitchFamily="18" charset="0"/>
                <a:cs typeface="Times New Roman" pitchFamily="18" charset="0"/>
              </a:rPr>
              <a:t> specific industrial   need.</a:t>
            </a:r>
          </a:p>
          <a:p>
            <a:pPr marL="514350" indent="-514350" algn="ctr">
              <a:lnSpc>
                <a:spcPct val="150000"/>
              </a:lnSpc>
              <a:buNone/>
            </a:pPr>
            <a:r>
              <a:rPr lang="en-US" sz="2400" dirty="0">
                <a:solidFill>
                  <a:srgbClr val="002060"/>
                </a:solidFill>
                <a:latin typeface="Times New Roman" pitchFamily="18" charset="0"/>
                <a:ea typeface="+mj-ea"/>
                <a:cs typeface="Times New Roman" pitchFamily="18" charset="0"/>
              </a:rPr>
              <a:t>1.3d  Need of Inspection</a:t>
            </a:r>
          </a:p>
          <a:p>
            <a:pPr lvl="0">
              <a:buNone/>
            </a:pPr>
            <a:r>
              <a:rPr lang="en-US" sz="1800" dirty="0">
                <a:solidFill>
                  <a:srgbClr val="FF0000"/>
                </a:solidFill>
                <a:latin typeface="Times New Roman" pitchFamily="18" charset="0"/>
                <a:cs typeface="Times New Roman" pitchFamily="18" charset="0"/>
              </a:rPr>
              <a:t>Inspection</a:t>
            </a:r>
            <a:r>
              <a:rPr lang="en-US" sz="1800" dirty="0">
                <a:solidFill>
                  <a:prstClr val="black"/>
                </a:solidFill>
                <a:latin typeface="Times New Roman" pitchFamily="18" charset="0"/>
                <a:cs typeface="Times New Roman" pitchFamily="18" charset="0"/>
              </a:rPr>
              <a:t> is defined as checking of quality characteristics of given job.</a:t>
            </a:r>
          </a:p>
          <a:p>
            <a:pPr lvl="0">
              <a:buFont typeface="Wingdings" pitchFamily="2" charset="2"/>
              <a:buChar char="v"/>
            </a:pPr>
            <a:r>
              <a:rPr lang="en-US" sz="1800" dirty="0">
                <a:solidFill>
                  <a:srgbClr val="FF0000"/>
                </a:solidFill>
                <a:latin typeface="Times New Roman" pitchFamily="18" charset="0"/>
                <a:cs typeface="Times New Roman" pitchFamily="18" charset="0"/>
              </a:rPr>
              <a:t>Need of Inspection</a:t>
            </a:r>
          </a:p>
          <a:p>
            <a:pPr marL="514350" lvl="0" indent="-514350">
              <a:buFont typeface="Arial" pitchFamily="34" charset="0"/>
              <a:buAutoNum type="arabicPeriod"/>
            </a:pPr>
            <a:r>
              <a:rPr lang="en-US" sz="1800" dirty="0">
                <a:solidFill>
                  <a:prstClr val="black"/>
                </a:solidFill>
                <a:latin typeface="Times New Roman" pitchFamily="18" charset="0"/>
                <a:cs typeface="Times New Roman" pitchFamily="18" charset="0"/>
              </a:rPr>
              <a:t>Quality output</a:t>
            </a:r>
          </a:p>
          <a:p>
            <a:pPr marL="514350" lvl="0" indent="-514350">
              <a:buFont typeface="Arial" pitchFamily="34" charset="0"/>
              <a:buAutoNum type="arabicPeriod"/>
            </a:pPr>
            <a:r>
              <a:rPr lang="en-US" sz="1800" dirty="0">
                <a:solidFill>
                  <a:prstClr val="black"/>
                </a:solidFill>
                <a:latin typeface="Times New Roman" pitchFamily="18" charset="0"/>
                <a:cs typeface="Times New Roman" pitchFamily="18" charset="0"/>
              </a:rPr>
              <a:t>Change in technology.</a:t>
            </a:r>
          </a:p>
          <a:p>
            <a:pPr marL="514350" lvl="0" indent="-514350">
              <a:buFont typeface="Arial" pitchFamily="34" charset="0"/>
              <a:buAutoNum type="arabicPeriod"/>
            </a:pPr>
            <a:r>
              <a:rPr lang="en-US" sz="1800" dirty="0">
                <a:solidFill>
                  <a:prstClr val="black"/>
                </a:solidFill>
                <a:latin typeface="Times New Roman" pitchFamily="18" charset="0"/>
                <a:cs typeface="Times New Roman" pitchFamily="18" charset="0"/>
              </a:rPr>
              <a:t>Mass production</a:t>
            </a:r>
          </a:p>
          <a:p>
            <a:pPr marL="514350" lvl="0" indent="-514350">
              <a:buFont typeface="Arial" pitchFamily="34" charset="0"/>
              <a:buAutoNum type="arabicPeriod"/>
            </a:pPr>
            <a:r>
              <a:rPr lang="en-US" sz="1800" dirty="0">
                <a:solidFill>
                  <a:prstClr val="black"/>
                </a:solidFill>
                <a:latin typeface="Times New Roman" pitchFamily="18" charset="0"/>
                <a:cs typeface="Times New Roman" pitchFamily="18" charset="0"/>
              </a:rPr>
              <a:t>Save money</a:t>
            </a:r>
          </a:p>
          <a:p>
            <a:pPr marL="514350" lvl="0" indent="-514350">
              <a:buFont typeface="Arial" pitchFamily="34" charset="0"/>
              <a:buAutoNum type="arabicPeriod"/>
            </a:pPr>
            <a:r>
              <a:rPr lang="en-US" sz="1800" dirty="0">
                <a:solidFill>
                  <a:prstClr val="black"/>
                </a:solidFill>
                <a:latin typeface="Times New Roman" pitchFamily="18" charset="0"/>
                <a:cs typeface="Times New Roman" pitchFamily="18" charset="0"/>
              </a:rPr>
              <a:t>Interchangeability</a:t>
            </a:r>
          </a:p>
          <a:p>
            <a:pPr marL="514350" lvl="0" indent="-514350">
              <a:buFont typeface="Arial" pitchFamily="34" charset="0"/>
              <a:buAutoNum type="arabicPeriod"/>
            </a:pPr>
            <a:r>
              <a:rPr lang="en-US" sz="1800" dirty="0">
                <a:solidFill>
                  <a:prstClr val="black"/>
                </a:solidFill>
                <a:latin typeface="Times New Roman" pitchFamily="18" charset="0"/>
                <a:cs typeface="Times New Roman" pitchFamily="18" charset="0"/>
              </a:rPr>
              <a:t>To develop reputation</a:t>
            </a:r>
          </a:p>
          <a:p>
            <a:pPr marL="514350" indent="-514350" algn="ctr">
              <a:lnSpc>
                <a:spcPct val="150000"/>
              </a:lnSpc>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2400" dirty="0">
                <a:solidFill>
                  <a:srgbClr val="002060"/>
                </a:solidFill>
                <a:latin typeface="Times New Roman" panose="02020603050405020304" pitchFamily="18" charset="0"/>
                <a:cs typeface="Times New Roman" panose="02020603050405020304" pitchFamily="18" charset="0"/>
              </a:rPr>
              <a:t>1.1e Methods of Measurement</a:t>
            </a:r>
            <a:endParaRPr lang="en-IN" sz="24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14400"/>
            <a:ext cx="8229600" cy="5211763"/>
          </a:xfrm>
        </p:spPr>
        <p:txBody>
          <a:bodyPr>
            <a:normAutofit/>
          </a:bodyPr>
          <a:lstStyle/>
          <a:p>
            <a:pPr>
              <a:buAutoNum type="arabicPeriod"/>
            </a:pPr>
            <a:r>
              <a:rPr lang="en-US" sz="1800" dirty="0">
                <a:solidFill>
                  <a:srgbClr val="FF0000"/>
                </a:solidFill>
                <a:latin typeface="Times New Roman" panose="02020603050405020304" pitchFamily="18" charset="0"/>
                <a:cs typeface="Times New Roman" panose="02020603050405020304" pitchFamily="18" charset="0"/>
              </a:rPr>
              <a:t>Direct method</a:t>
            </a:r>
          </a:p>
          <a:p>
            <a:r>
              <a:rPr lang="en-US" sz="1800" dirty="0">
                <a:latin typeface="Times New Roman" panose="02020603050405020304" pitchFamily="18" charset="0"/>
                <a:cs typeface="Times New Roman" panose="02020603050405020304" pitchFamily="18" charset="0"/>
              </a:rPr>
              <a:t>In this method , the quantity to be measured is directly compared with known standard.</a:t>
            </a:r>
          </a:p>
          <a:p>
            <a:r>
              <a:rPr lang="en-US" sz="1800" dirty="0">
                <a:latin typeface="Times New Roman" panose="02020603050405020304" pitchFamily="18" charset="0"/>
                <a:cs typeface="Times New Roman" panose="02020603050405020304" pitchFamily="18" charset="0"/>
              </a:rPr>
              <a:t>The result is expressed as numerical number</a:t>
            </a:r>
          </a:p>
          <a:p>
            <a:pPr algn="just"/>
            <a:r>
              <a:rPr lang="en-US" sz="1800" dirty="0">
                <a:latin typeface="Times New Roman" panose="02020603050405020304" pitchFamily="18" charset="0"/>
                <a:cs typeface="Times New Roman" panose="02020603050405020304" pitchFamily="18" charset="0"/>
              </a:rPr>
              <a:t>This method is common for measurement of physical quantities like length, mass &amp; time</a:t>
            </a:r>
            <a:r>
              <a:rPr lang="en-IN" sz="1800" dirty="0">
                <a:latin typeface="Times New Roman" panose="02020603050405020304" pitchFamily="18" charset="0"/>
                <a:cs typeface="Times New Roman" panose="02020603050405020304" pitchFamily="18" charset="0"/>
              </a:rPr>
              <a:t>.</a:t>
            </a:r>
          </a:p>
          <a:p>
            <a:pPr algn="just"/>
            <a:r>
              <a:rPr lang="en-US" sz="1800" dirty="0">
                <a:latin typeface="Times New Roman" panose="02020603050405020304" pitchFamily="18" charset="0"/>
                <a:cs typeface="Times New Roman" panose="02020603050405020304" pitchFamily="18" charset="0"/>
              </a:rPr>
              <a:t>Example – To measure a length of steel bar by comparing it with steel rule</a:t>
            </a:r>
          </a:p>
          <a:p>
            <a:pPr algn="just"/>
            <a:r>
              <a:rPr lang="en-US" sz="1800" dirty="0">
                <a:latin typeface="Times New Roman" panose="02020603050405020304" pitchFamily="18" charset="0"/>
                <a:cs typeface="Times New Roman" panose="02020603050405020304" pitchFamily="18" charset="0"/>
              </a:rPr>
              <a:t>Determination of weight by balance </a:t>
            </a:r>
          </a:p>
          <a:p>
            <a:pPr algn="just"/>
            <a:r>
              <a:rPr lang="en-US" sz="1800" dirty="0">
                <a:latin typeface="Times New Roman" panose="02020603050405020304" pitchFamily="18" charset="0"/>
                <a:cs typeface="Times New Roman" panose="02020603050405020304" pitchFamily="18" charset="0"/>
              </a:rPr>
              <a:t>Measurement of speed of shaft by tachometer</a:t>
            </a:r>
          </a:p>
          <a:p>
            <a:pPr marL="0" indent="0" algn="just">
              <a:buNone/>
            </a:pPr>
            <a:r>
              <a:rPr lang="en-US" sz="1800" dirty="0">
                <a:solidFill>
                  <a:srgbClr val="FF0000"/>
                </a:solidFill>
                <a:latin typeface="Times New Roman" panose="02020603050405020304" pitchFamily="18" charset="0"/>
                <a:cs typeface="Times New Roman" panose="02020603050405020304" pitchFamily="18" charset="0"/>
              </a:rPr>
              <a:t>2. Indirect method </a:t>
            </a:r>
          </a:p>
          <a:p>
            <a:r>
              <a:rPr lang="en-US" sz="1800" dirty="0">
                <a:latin typeface="Times New Roman" panose="02020603050405020304" pitchFamily="18" charset="0"/>
                <a:cs typeface="Times New Roman" panose="02020603050405020304" pitchFamily="18" charset="0"/>
              </a:rPr>
              <a:t>Measurements by direct method are always not possible.</a:t>
            </a:r>
          </a:p>
          <a:p>
            <a:r>
              <a:rPr lang="en-US" sz="1800" dirty="0">
                <a:latin typeface="Times New Roman" panose="02020603050405020304" pitchFamily="18" charset="0"/>
                <a:cs typeface="Times New Roman" panose="02020603050405020304" pitchFamily="18" charset="0"/>
              </a:rPr>
              <a:t>Direct method is inaccurate hence rarely used</a:t>
            </a:r>
          </a:p>
          <a:p>
            <a:r>
              <a:rPr lang="en-US" sz="1800" dirty="0">
                <a:latin typeface="Times New Roman" panose="02020603050405020304" pitchFamily="18" charset="0"/>
                <a:cs typeface="Times New Roman" panose="02020603050405020304" pitchFamily="18" charset="0"/>
              </a:rPr>
              <a:t>In indirect method of measurement, measurand  is converted into some form which can be measured</a:t>
            </a:r>
          </a:p>
        </p:txBody>
      </p:sp>
    </p:spTree>
    <p:extLst>
      <p:ext uri="{BB962C8B-B14F-4D97-AF65-F5344CB8AC3E}">
        <p14:creationId xmlns:p14="http://schemas.microsoft.com/office/powerpoint/2010/main" val="63497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2400" dirty="0">
                <a:solidFill>
                  <a:srgbClr val="002060"/>
                </a:solidFill>
                <a:latin typeface="Times New Roman" panose="02020603050405020304" pitchFamily="18" charset="0"/>
                <a:cs typeface="Times New Roman" panose="02020603050405020304" pitchFamily="18" charset="0"/>
              </a:rPr>
              <a:t>1.1e Methods of Measurement</a:t>
            </a:r>
            <a:endParaRPr lang="en-IN" sz="24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14400"/>
            <a:ext cx="8229600" cy="5211763"/>
          </a:xfrm>
        </p:spPr>
        <p:txBody>
          <a:bodyPr>
            <a:normAutofit/>
          </a:bodyPr>
          <a:lstStyle/>
          <a:p>
            <a:pPr marL="0" indent="0" algn="just">
              <a:buNone/>
            </a:pPr>
            <a:r>
              <a:rPr lang="en-US" sz="1800" dirty="0">
                <a:solidFill>
                  <a:srgbClr val="FF0000"/>
                </a:solidFill>
                <a:latin typeface="Times New Roman" panose="02020603050405020304" pitchFamily="18" charset="0"/>
                <a:cs typeface="Times New Roman" panose="02020603050405020304" pitchFamily="18" charset="0"/>
              </a:rPr>
              <a:t>2. Indirect method </a:t>
            </a:r>
          </a:p>
          <a:p>
            <a:pPr marL="400050" indent="-400050" algn="just">
              <a:buAutoNum type="romanLcPeriod"/>
            </a:pPr>
            <a:r>
              <a:rPr lang="en-US" sz="1800" dirty="0">
                <a:solidFill>
                  <a:srgbClr val="FF0000"/>
                </a:solidFill>
                <a:latin typeface="Times New Roman" panose="02020603050405020304" pitchFamily="18" charset="0"/>
                <a:cs typeface="Times New Roman" panose="02020603050405020304" pitchFamily="18" charset="0"/>
              </a:rPr>
              <a:t>Primary measurement :- </a:t>
            </a:r>
            <a:r>
              <a:rPr lang="en-US" sz="1800" dirty="0">
                <a:latin typeface="Times New Roman" panose="02020603050405020304" pitchFamily="18" charset="0"/>
                <a:cs typeface="Times New Roman" panose="02020603050405020304" pitchFamily="18" charset="0"/>
              </a:rPr>
              <a:t>Is one that can be made by direct observation without </a:t>
            </a:r>
          </a:p>
          <a:p>
            <a:pPr marL="0" indent="0" algn="just">
              <a:buNone/>
            </a:pPr>
            <a:r>
              <a:rPr lang="en-US" sz="1800" dirty="0">
                <a:latin typeface="Times New Roman" panose="02020603050405020304" pitchFamily="18" charset="0"/>
                <a:cs typeface="Times New Roman" panose="02020603050405020304" pitchFamily="18" charset="0"/>
              </a:rPr>
              <a:t>involving any conversion or transition of measured quantity.</a:t>
            </a:r>
          </a:p>
          <a:p>
            <a:pPr marL="0" indent="0" algn="just">
              <a:buNone/>
            </a:pPr>
            <a:r>
              <a:rPr lang="en-US" sz="1800" dirty="0">
                <a:latin typeface="Times New Roman" panose="02020603050405020304" pitchFamily="18" charset="0"/>
                <a:cs typeface="Times New Roman" panose="02020603050405020304" pitchFamily="18" charset="0"/>
              </a:rPr>
              <a:t>E.g. Matching of two lengths when determining the length of an object with ruler.</a:t>
            </a:r>
          </a:p>
          <a:p>
            <a:pPr marL="0" indent="0" algn="just">
              <a:buNone/>
            </a:pPr>
            <a:r>
              <a:rPr lang="en-US" sz="1800" dirty="0">
                <a:solidFill>
                  <a:srgbClr val="FF0000"/>
                </a:solidFill>
                <a:latin typeface="Times New Roman" panose="02020603050405020304" pitchFamily="18" charset="0"/>
                <a:cs typeface="Times New Roman" panose="02020603050405020304" pitchFamily="18" charset="0"/>
              </a:rPr>
              <a:t>ii. Secondary measurement:- </a:t>
            </a:r>
            <a:r>
              <a:rPr lang="en-US" sz="1800" dirty="0">
                <a:latin typeface="Times New Roman" panose="02020603050405020304" pitchFamily="18" charset="0"/>
                <a:cs typeface="Times New Roman" panose="02020603050405020304" pitchFamily="18" charset="0"/>
              </a:rPr>
              <a:t>The indirect measurement involving one translation are called secondary instruments.</a:t>
            </a:r>
          </a:p>
          <a:p>
            <a:pPr marL="0" indent="0" algn="just">
              <a:buNone/>
            </a:pPr>
            <a:r>
              <a:rPr lang="en-US" sz="1800" dirty="0">
                <a:latin typeface="Times New Roman" panose="02020603050405020304" pitchFamily="18" charset="0"/>
                <a:cs typeface="Times New Roman" panose="02020603050405020304" pitchFamily="18" charset="0"/>
              </a:rPr>
              <a:t>E.g. The conversion of pressure into displacement by means of bellows.</a:t>
            </a:r>
          </a:p>
          <a:p>
            <a:pPr marL="0" indent="0" algn="just">
              <a:buNone/>
            </a:pPr>
            <a:r>
              <a:rPr lang="en-US" sz="1800" dirty="0">
                <a:solidFill>
                  <a:srgbClr val="FF0000"/>
                </a:solidFill>
                <a:latin typeface="Times New Roman" panose="02020603050405020304" pitchFamily="18" charset="0"/>
                <a:cs typeface="Times New Roman" panose="02020603050405020304" pitchFamily="18" charset="0"/>
              </a:rPr>
              <a:t>iii. Tertiary measurements:- </a:t>
            </a:r>
            <a:r>
              <a:rPr lang="en-US" sz="1800" dirty="0">
                <a:latin typeface="Times New Roman" panose="02020603050405020304" pitchFamily="18" charset="0"/>
                <a:cs typeface="Times New Roman" panose="02020603050405020304" pitchFamily="18" charset="0"/>
              </a:rPr>
              <a:t>The indirect measurement involving two conversions are c</a:t>
            </a:r>
          </a:p>
          <a:p>
            <a:pPr marL="0" indent="0" algn="just">
              <a:buNone/>
            </a:pPr>
            <a:r>
              <a:rPr lang="en-US" sz="1800" dirty="0">
                <a:latin typeface="Times New Roman" panose="02020603050405020304" pitchFamily="18" charset="0"/>
                <a:cs typeface="Times New Roman" panose="02020603050405020304" pitchFamily="18" charset="0"/>
              </a:rPr>
              <a:t>called tertiary measurements.</a:t>
            </a:r>
          </a:p>
          <a:p>
            <a:pPr marL="0" indent="0" algn="just">
              <a:buNone/>
            </a:pPr>
            <a:r>
              <a:rPr lang="en-US" sz="1800" dirty="0">
                <a:latin typeface="Times New Roman" panose="02020603050405020304" pitchFamily="18" charset="0"/>
                <a:cs typeface="Times New Roman" panose="02020603050405020304" pitchFamily="18" charset="0"/>
              </a:rPr>
              <a:t>E.g. The measurement  of static pressure by bourdon tube pressure gauge</a:t>
            </a:r>
          </a:p>
          <a:p>
            <a:pPr marL="0" indent="0" algn="just">
              <a:buNone/>
            </a:pPr>
            <a:r>
              <a:rPr lang="en-US" sz="1800" dirty="0">
                <a:solidFill>
                  <a:srgbClr val="FF0000"/>
                </a:solidFill>
                <a:latin typeface="Times New Roman" panose="02020603050405020304" pitchFamily="18" charset="0"/>
                <a:cs typeface="Times New Roman" panose="02020603050405020304" pitchFamily="18" charset="0"/>
              </a:rPr>
              <a:t>3. Contact &amp; Non-contact Type measurement</a:t>
            </a:r>
          </a:p>
          <a:p>
            <a:pPr marL="0" indent="0" algn="just">
              <a:buNone/>
            </a:pPr>
            <a:r>
              <a:rPr lang="en-US" sz="1800" dirty="0" err="1">
                <a:solidFill>
                  <a:srgbClr val="FF0000"/>
                </a:solidFill>
                <a:latin typeface="Times New Roman" panose="02020603050405020304" pitchFamily="18" charset="0"/>
                <a:cs typeface="Times New Roman" panose="02020603050405020304" pitchFamily="18" charset="0"/>
              </a:rPr>
              <a:t>i</a:t>
            </a:r>
            <a:r>
              <a:rPr lang="en-US" sz="1800" dirty="0">
                <a:solidFill>
                  <a:srgbClr val="FF0000"/>
                </a:solidFill>
                <a:latin typeface="Times New Roman" panose="02020603050405020304" pitchFamily="18" charset="0"/>
                <a:cs typeface="Times New Roman" panose="02020603050405020304" pitchFamily="18" charset="0"/>
              </a:rPr>
              <a:t>. Contact type </a:t>
            </a:r>
            <a:r>
              <a:rPr lang="en-US" sz="1800" dirty="0">
                <a:latin typeface="Times New Roman" panose="02020603050405020304" pitchFamily="18" charset="0"/>
                <a:cs typeface="Times New Roman" panose="02020603050405020304" pitchFamily="18" charset="0"/>
              </a:rPr>
              <a:t>where the sensing element of the measuring device has  a contact with the medium whose characteristics are being measured.</a:t>
            </a:r>
          </a:p>
          <a:p>
            <a:pPr marL="0" indent="0" algn="just">
              <a:buNone/>
            </a:pPr>
            <a:r>
              <a:rPr lang="en-US" sz="1800" dirty="0">
                <a:solidFill>
                  <a:srgbClr val="FF0000"/>
                </a:solidFill>
                <a:latin typeface="Times New Roman" panose="02020603050405020304" pitchFamily="18" charset="0"/>
                <a:cs typeface="Times New Roman" panose="02020603050405020304" pitchFamily="18" charset="0"/>
              </a:rPr>
              <a:t>ii. Non-contact type </a:t>
            </a:r>
            <a:r>
              <a:rPr lang="en-US" sz="1800" dirty="0">
                <a:latin typeface="Times New Roman" panose="02020603050405020304" pitchFamily="18" charset="0"/>
                <a:cs typeface="Times New Roman" panose="02020603050405020304" pitchFamily="18" charset="0"/>
              </a:rPr>
              <a:t>where sensor does not communicate physically with the medium</a:t>
            </a:r>
          </a:p>
          <a:p>
            <a:pPr marL="0" indent="0" algn="just">
              <a:buNone/>
            </a:pPr>
            <a:r>
              <a:rPr lang="en-US" sz="1800" dirty="0">
                <a:latin typeface="Times New Roman" panose="02020603050405020304" pitchFamily="18" charset="0"/>
                <a:cs typeface="Times New Roman" panose="02020603050405020304" pitchFamily="18" charset="0"/>
              </a:rPr>
              <a:t>E.g. Optical, radioactive and some electrical/electronic measurements.</a:t>
            </a:r>
          </a:p>
        </p:txBody>
      </p:sp>
    </p:spTree>
    <p:extLst>
      <p:ext uri="{BB962C8B-B14F-4D97-AF65-F5344CB8AC3E}">
        <p14:creationId xmlns:p14="http://schemas.microsoft.com/office/powerpoint/2010/main" val="4133362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2400" dirty="0">
                <a:solidFill>
                  <a:srgbClr val="002060"/>
                </a:solidFill>
                <a:latin typeface="Times New Roman" panose="02020603050405020304" pitchFamily="18" charset="0"/>
                <a:cs typeface="Times New Roman" panose="02020603050405020304" pitchFamily="18" charset="0"/>
              </a:rPr>
              <a:t>1.2 Characteristics of Instruments</a:t>
            </a:r>
            <a:endParaRPr lang="en-IN" sz="24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685800"/>
            <a:ext cx="8229600" cy="5440363"/>
          </a:xfrm>
        </p:spPr>
        <p:txBody>
          <a:bodyPr>
            <a:normAutofit fontScale="92500" lnSpcReduction="10000"/>
          </a:bodyPr>
          <a:lstStyle/>
          <a:p>
            <a:pPr marL="0" indent="0">
              <a:buNone/>
            </a:pPr>
            <a:r>
              <a:rPr lang="en-US" sz="1800" dirty="0">
                <a:solidFill>
                  <a:srgbClr val="FF0000"/>
                </a:solidFill>
                <a:latin typeface="Times New Roman" panose="02020603050405020304" pitchFamily="18" charset="0"/>
                <a:cs typeface="Times New Roman" panose="02020603050405020304" pitchFamily="18" charset="0"/>
              </a:rPr>
              <a:t>1.2a Static Characteristics</a:t>
            </a:r>
          </a:p>
          <a:p>
            <a:pPr marL="0" indent="0">
              <a:buNone/>
            </a:pPr>
            <a:r>
              <a:rPr lang="en-US" sz="1800" dirty="0" err="1">
                <a:solidFill>
                  <a:srgbClr val="FF0000"/>
                </a:solidFill>
                <a:latin typeface="Times New Roman" panose="02020603050405020304" pitchFamily="18" charset="0"/>
                <a:cs typeface="Times New Roman" panose="02020603050405020304" pitchFamily="18" charset="0"/>
              </a:rPr>
              <a:t>i</a:t>
            </a:r>
            <a:r>
              <a:rPr lang="en-US" sz="1900" dirty="0">
                <a:solidFill>
                  <a:srgbClr val="FF0000"/>
                </a:solidFill>
                <a:latin typeface="Times New Roman" panose="02020603050405020304" pitchFamily="18" charset="0"/>
                <a:cs typeface="Times New Roman" panose="02020603050405020304" pitchFamily="18" charset="0"/>
              </a:rPr>
              <a:t>. Least count (Resolution) :- </a:t>
            </a:r>
            <a:r>
              <a:rPr lang="en-US" sz="1900" dirty="0">
                <a:latin typeface="Times New Roman" pitchFamily="18" charset="0"/>
                <a:cs typeface="Times New Roman" pitchFamily="18" charset="0"/>
              </a:rPr>
              <a:t>Is the smallest dimension that can be measured by using particular instrument.</a:t>
            </a:r>
          </a:p>
          <a:p>
            <a:pPr>
              <a:buFont typeface="Wingdings" pitchFamily="2" charset="2"/>
              <a:buChar char="v"/>
            </a:pPr>
            <a:r>
              <a:rPr lang="en-US" sz="1900" dirty="0">
                <a:latin typeface="Times New Roman" pitchFamily="18" charset="0"/>
                <a:cs typeface="Times New Roman" pitchFamily="18" charset="0"/>
              </a:rPr>
              <a:t> All instrument are having some or other least count.</a:t>
            </a:r>
          </a:p>
          <a:p>
            <a:pPr>
              <a:buFont typeface="Wingdings" pitchFamily="2" charset="2"/>
              <a:buChar char="v"/>
            </a:pPr>
            <a:r>
              <a:rPr lang="en-US" sz="1900" dirty="0">
                <a:latin typeface="Times New Roman" pitchFamily="18" charset="0"/>
                <a:cs typeface="Times New Roman" pitchFamily="18" charset="0"/>
              </a:rPr>
              <a:t> It may change from manufacturer to manufacturer.</a:t>
            </a:r>
          </a:p>
          <a:p>
            <a:pPr>
              <a:buFont typeface="Wingdings" pitchFamily="2" charset="2"/>
              <a:buChar char="v"/>
            </a:pPr>
            <a:r>
              <a:rPr lang="en-US" sz="1900" dirty="0">
                <a:latin typeface="Times New Roman" pitchFamily="18" charset="0"/>
                <a:cs typeface="Times New Roman" pitchFamily="18" charset="0"/>
              </a:rPr>
              <a:t> Vernier has  L.C. 0.02mm</a:t>
            </a:r>
          </a:p>
          <a:p>
            <a:pPr>
              <a:buFont typeface="Wingdings" pitchFamily="2" charset="2"/>
              <a:buChar char="v"/>
            </a:pPr>
            <a:r>
              <a:rPr lang="en-US" sz="1900" dirty="0">
                <a:latin typeface="Times New Roman" pitchFamily="18" charset="0"/>
                <a:cs typeface="Times New Roman" pitchFamily="18" charset="0"/>
              </a:rPr>
              <a:t>Micrometer has L.C. 0.01mm</a:t>
            </a:r>
          </a:p>
          <a:p>
            <a:pPr marL="0" indent="0">
              <a:buNone/>
            </a:pPr>
            <a:r>
              <a:rPr lang="en-US" sz="1900" dirty="0">
                <a:solidFill>
                  <a:srgbClr val="FF0000"/>
                </a:solidFill>
                <a:latin typeface="Times New Roman" pitchFamily="18" charset="0"/>
                <a:cs typeface="Times New Roman" pitchFamily="18" charset="0"/>
              </a:rPr>
              <a:t>ii. Range &amp; Span :- </a:t>
            </a:r>
            <a:r>
              <a:rPr lang="en-US" sz="1900" dirty="0">
                <a:latin typeface="Times New Roman" pitchFamily="18" charset="0"/>
                <a:cs typeface="Times New Roman" pitchFamily="18" charset="0"/>
              </a:rPr>
              <a:t>The region between the limits within which an instrument designed to operate for measuring a physical quantity is called the range of the instrument.</a:t>
            </a:r>
          </a:p>
          <a:p>
            <a:pPr marL="0" indent="0">
              <a:buNone/>
            </a:pPr>
            <a:r>
              <a:rPr lang="en-US" sz="1900" dirty="0">
                <a:latin typeface="Times New Roman" pitchFamily="18" charset="0"/>
                <a:cs typeface="Times New Roman" pitchFamily="18" charset="0"/>
              </a:rPr>
              <a:t>	Span represents the algebraic differences between the upper &amp; lower range values of the instrument.</a:t>
            </a:r>
          </a:p>
          <a:p>
            <a:pPr marL="0" indent="0">
              <a:buNone/>
            </a:pPr>
            <a:r>
              <a:rPr lang="en-US" sz="1900" dirty="0">
                <a:solidFill>
                  <a:srgbClr val="FF0000"/>
                </a:solidFill>
                <a:latin typeface="Times New Roman" pitchFamily="18" charset="0"/>
                <a:cs typeface="Times New Roman" pitchFamily="18" charset="0"/>
              </a:rPr>
              <a:t>iii. Accuracy &amp; precision</a:t>
            </a:r>
          </a:p>
          <a:p>
            <a:pPr lvl="0" algn="just">
              <a:lnSpc>
                <a:spcPct val="110000"/>
              </a:lnSpc>
              <a:buFont typeface="Wingdings" pitchFamily="2" charset="2"/>
              <a:buChar char="v"/>
            </a:pPr>
            <a:r>
              <a:rPr lang="en-US" sz="1900" dirty="0">
                <a:latin typeface="Times New Roman" pitchFamily="18" charset="0"/>
                <a:cs typeface="Times New Roman" pitchFamily="18" charset="0"/>
              </a:rPr>
              <a:t>Precision</a:t>
            </a:r>
            <a:r>
              <a:rPr lang="en-US" sz="1900" dirty="0">
                <a:solidFill>
                  <a:prstClr val="black"/>
                </a:solidFill>
                <a:latin typeface="Times New Roman" pitchFamily="18" charset="0"/>
                <a:cs typeface="Times New Roman" pitchFamily="18" charset="0"/>
              </a:rPr>
              <a:t> is defined as the repeatability of  measuring process.</a:t>
            </a:r>
          </a:p>
          <a:p>
            <a:pPr lvl="0" algn="just">
              <a:lnSpc>
                <a:spcPct val="110000"/>
              </a:lnSpc>
              <a:buNone/>
            </a:pPr>
            <a:r>
              <a:rPr lang="en-US" sz="1900" dirty="0">
                <a:solidFill>
                  <a:prstClr val="black"/>
                </a:solidFill>
                <a:latin typeface="Times New Roman" pitchFamily="18" charset="0"/>
                <a:cs typeface="Times New Roman" pitchFamily="18" charset="0"/>
              </a:rPr>
              <a:t> ( Readings of a jobs  with true value 10.00 mm which are accurate are 10.001,10.000,10.001, 9.999,10.000,9.999)</a:t>
            </a:r>
          </a:p>
          <a:p>
            <a:pPr lvl="0" algn="just">
              <a:lnSpc>
                <a:spcPct val="110000"/>
              </a:lnSpc>
              <a:buFont typeface="Wingdings" pitchFamily="2" charset="2"/>
              <a:buChar char="v"/>
            </a:pPr>
            <a:r>
              <a:rPr lang="en-US" sz="1900" dirty="0">
                <a:solidFill>
                  <a:prstClr val="black"/>
                </a:solidFill>
                <a:latin typeface="Times New Roman" pitchFamily="18" charset="0"/>
                <a:cs typeface="Times New Roman" pitchFamily="18" charset="0"/>
              </a:rPr>
              <a:t> The closeness of the measured value with true value is called as </a:t>
            </a:r>
            <a:r>
              <a:rPr lang="en-US" sz="1900" dirty="0">
                <a:solidFill>
                  <a:schemeClr val="tx2"/>
                </a:solidFill>
                <a:latin typeface="Times New Roman" pitchFamily="18" charset="0"/>
                <a:cs typeface="Times New Roman" pitchFamily="18" charset="0"/>
              </a:rPr>
              <a:t>accuracy.</a:t>
            </a:r>
          </a:p>
          <a:p>
            <a:pPr lvl="0" algn="just">
              <a:lnSpc>
                <a:spcPct val="110000"/>
              </a:lnSpc>
              <a:buNone/>
            </a:pPr>
            <a:r>
              <a:rPr lang="en-US" sz="1900" dirty="0">
                <a:solidFill>
                  <a:srgbClr val="FF0000"/>
                </a:solidFill>
                <a:latin typeface="Times New Roman" pitchFamily="18" charset="0"/>
                <a:cs typeface="Times New Roman" pitchFamily="18" charset="0"/>
              </a:rPr>
              <a:t>  (</a:t>
            </a:r>
            <a:r>
              <a:rPr lang="en-US" sz="1900" dirty="0">
                <a:solidFill>
                  <a:prstClr val="black"/>
                </a:solidFill>
                <a:latin typeface="Times New Roman" pitchFamily="18" charset="0"/>
                <a:cs typeface="Times New Roman" pitchFamily="18" charset="0"/>
              </a:rPr>
              <a:t> If a true value of job is 10.25 and the measured values are 10.15,10.14,10.29, then they are not accurate compared with 10.24)</a:t>
            </a:r>
            <a:endParaRPr lang="en-US" sz="1900" dirty="0">
              <a:solidFill>
                <a:srgbClr val="FF0000"/>
              </a:solidFill>
              <a:latin typeface="Times New Roman" pitchFamily="18" charset="0"/>
              <a:cs typeface="Times New Roman" pitchFamily="18" charset="0"/>
            </a:endParaRPr>
          </a:p>
          <a:p>
            <a:pPr marL="0" indent="0">
              <a:buNone/>
            </a:pP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602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a:solidFill>
                  <a:srgbClr val="002060"/>
                </a:solidFill>
                <a:latin typeface="Times New Roman" pitchFamily="18" charset="0"/>
                <a:cs typeface="Times New Roman" pitchFamily="18" charset="0"/>
              </a:rPr>
              <a:t>Difference between Accuracy &amp; Precision</a:t>
            </a:r>
          </a:p>
        </p:txBody>
      </p:sp>
      <p:sp>
        <p:nvSpPr>
          <p:cNvPr id="3" name="Text Placeholder 2"/>
          <p:cNvSpPr>
            <a:spLocks noGrp="1"/>
          </p:cNvSpPr>
          <p:nvPr>
            <p:ph type="body" idx="1"/>
          </p:nvPr>
        </p:nvSpPr>
        <p:spPr>
          <a:xfrm>
            <a:off x="533400" y="914400"/>
            <a:ext cx="4040188" cy="533401"/>
          </a:xfrm>
        </p:spPr>
        <p:txBody>
          <a:bodyPr>
            <a:normAutofit lnSpcReduction="10000"/>
          </a:bodyPr>
          <a:lstStyle/>
          <a:p>
            <a:pPr algn="ctr"/>
            <a:r>
              <a:rPr lang="en-US" sz="3200" dirty="0">
                <a:solidFill>
                  <a:srgbClr val="FF0000"/>
                </a:solidFill>
                <a:latin typeface="Times New Roman" pitchFamily="18" charset="0"/>
                <a:cs typeface="Times New Roman" pitchFamily="18" charset="0"/>
              </a:rPr>
              <a:t>Accuracy</a:t>
            </a:r>
            <a:endParaRPr lang="en-US" sz="3200" dirty="0">
              <a:solidFill>
                <a:srgbClr val="FF0000"/>
              </a:solidFill>
            </a:endParaRPr>
          </a:p>
        </p:txBody>
      </p:sp>
      <p:sp>
        <p:nvSpPr>
          <p:cNvPr id="4" name="Content Placeholder 3"/>
          <p:cNvSpPr>
            <a:spLocks noGrp="1"/>
          </p:cNvSpPr>
          <p:nvPr>
            <p:ph sz="half" idx="2"/>
          </p:nvPr>
        </p:nvSpPr>
        <p:spPr>
          <a:xfrm>
            <a:off x="457200" y="1676400"/>
            <a:ext cx="4040188" cy="4449763"/>
          </a:xfrm>
        </p:spPr>
        <p:txBody>
          <a:bodyPr/>
          <a:lstStyle/>
          <a:p>
            <a:pPr marL="457200" indent="-457200">
              <a:buAutoNum type="arabicPeriod"/>
            </a:pPr>
            <a:r>
              <a:rPr lang="en-US" dirty="0">
                <a:latin typeface="Times New Roman" pitchFamily="18" charset="0"/>
                <a:cs typeface="Times New Roman" pitchFamily="18" charset="0"/>
              </a:rPr>
              <a:t>The closeness of the measured value with true value is called as accuracy.</a:t>
            </a:r>
          </a:p>
          <a:p>
            <a:pPr marL="457200" indent="-457200">
              <a:buAutoNum type="arabicPeriod"/>
            </a:pPr>
            <a:r>
              <a:rPr lang="en-US" dirty="0">
                <a:latin typeface="Times New Roman" pitchFamily="18" charset="0"/>
                <a:cs typeface="Times New Roman" pitchFamily="18" charset="0"/>
              </a:rPr>
              <a:t>Can be used for one measurement</a:t>
            </a:r>
          </a:p>
          <a:p>
            <a:pPr marL="457200" indent="-457200">
              <a:buAutoNum type="arabicPeriod"/>
            </a:pPr>
            <a:endParaRPr lang="en-US" dirty="0">
              <a:latin typeface="Times New Roman" pitchFamily="18" charset="0"/>
              <a:cs typeface="Times New Roman" pitchFamily="18" charset="0"/>
            </a:endParaRPr>
          </a:p>
          <a:p>
            <a:pPr marL="457200" indent="-457200">
              <a:buAutoNum type="arabicPeriod"/>
            </a:pPr>
            <a:r>
              <a:rPr lang="en-US" dirty="0">
                <a:latin typeface="Times New Roman" pitchFamily="18" charset="0"/>
                <a:cs typeface="Times New Roman" pitchFamily="18" charset="0"/>
              </a:rPr>
              <a:t>It is related with true value.</a:t>
            </a:r>
          </a:p>
          <a:p>
            <a:pPr marL="457200" indent="-457200">
              <a:buAutoNum type="arabicPeriod"/>
            </a:pPr>
            <a:endParaRPr lang="en-US" dirty="0">
              <a:latin typeface="Times New Roman" pitchFamily="18" charset="0"/>
              <a:cs typeface="Times New Roman" pitchFamily="18" charset="0"/>
            </a:endParaRPr>
          </a:p>
          <a:p>
            <a:pPr marL="457200" indent="-457200">
              <a:buAutoNum type="arabicPeriod"/>
            </a:pPr>
            <a:r>
              <a:rPr lang="en-US" dirty="0">
                <a:latin typeface="Times New Roman" pitchFamily="18" charset="0"/>
                <a:cs typeface="Times New Roman" pitchFamily="18" charset="0"/>
              </a:rPr>
              <a:t>Accuracy can indicate precision. </a:t>
            </a:r>
          </a:p>
          <a:p>
            <a:pPr marL="457200" indent="-457200">
              <a:buAutoNum type="arabicPeriod"/>
            </a:pPr>
            <a:endParaRPr lang="en-US" dirty="0">
              <a:latin typeface="Times New Roman" pitchFamily="18" charset="0"/>
              <a:cs typeface="Times New Roman" pitchFamily="18" charset="0"/>
            </a:endParaRPr>
          </a:p>
          <a:p>
            <a:pPr marL="457200" indent="-457200">
              <a:buAutoNum type="arabicPeriod"/>
            </a:pPr>
            <a:endParaRPr lang="en-US" dirty="0"/>
          </a:p>
        </p:txBody>
      </p:sp>
      <p:sp>
        <p:nvSpPr>
          <p:cNvPr id="5" name="Text Placeholder 4"/>
          <p:cNvSpPr>
            <a:spLocks noGrp="1"/>
          </p:cNvSpPr>
          <p:nvPr>
            <p:ph type="body" sz="quarter" idx="3"/>
          </p:nvPr>
        </p:nvSpPr>
        <p:spPr>
          <a:xfrm>
            <a:off x="4572001" y="914401"/>
            <a:ext cx="4114800" cy="533400"/>
          </a:xfrm>
        </p:spPr>
        <p:txBody>
          <a:bodyPr>
            <a:normAutofit lnSpcReduction="10000"/>
          </a:bodyPr>
          <a:lstStyle/>
          <a:p>
            <a:pPr algn="ctr"/>
            <a:r>
              <a:rPr lang="en-US" sz="3200" dirty="0">
                <a:solidFill>
                  <a:srgbClr val="FF0000"/>
                </a:solidFill>
                <a:latin typeface="Times New Roman" pitchFamily="18" charset="0"/>
                <a:cs typeface="Times New Roman" pitchFamily="18" charset="0"/>
              </a:rPr>
              <a:t>Precision</a:t>
            </a:r>
            <a:endParaRPr lang="en-US" sz="3200" dirty="0">
              <a:solidFill>
                <a:srgbClr val="FF0000"/>
              </a:solidFill>
            </a:endParaRPr>
          </a:p>
        </p:txBody>
      </p:sp>
      <p:sp>
        <p:nvSpPr>
          <p:cNvPr id="6" name="Content Placeholder 5"/>
          <p:cNvSpPr>
            <a:spLocks noGrp="1"/>
          </p:cNvSpPr>
          <p:nvPr>
            <p:ph sz="quarter" idx="4"/>
          </p:nvPr>
        </p:nvSpPr>
        <p:spPr>
          <a:xfrm>
            <a:off x="4645025" y="1524000"/>
            <a:ext cx="4041775" cy="4602163"/>
          </a:xfrm>
        </p:spPr>
        <p:txBody>
          <a:bodyPr/>
          <a:lstStyle/>
          <a:p>
            <a:pPr>
              <a:lnSpc>
                <a:spcPct val="110000"/>
              </a:lnSpc>
              <a:buNone/>
            </a:pPr>
            <a:r>
              <a:rPr lang="en-US" dirty="0">
                <a:latin typeface="Times New Roman" pitchFamily="18" charset="0"/>
                <a:cs typeface="Times New Roman" pitchFamily="18" charset="0"/>
              </a:rPr>
              <a:t> 1.Precision is defined as the repeatability of  measuring process.</a:t>
            </a:r>
          </a:p>
          <a:p>
            <a:pPr>
              <a:lnSpc>
                <a:spcPct val="110000"/>
              </a:lnSpc>
              <a:buNone/>
            </a:pPr>
            <a:r>
              <a:rPr lang="en-US" dirty="0">
                <a:latin typeface="Times New Roman" pitchFamily="18" charset="0"/>
                <a:cs typeface="Times New Roman" pitchFamily="18" charset="0"/>
              </a:rPr>
              <a:t>2. Can be used for one measurement ,but set of readings needed.</a:t>
            </a:r>
          </a:p>
          <a:p>
            <a:pPr>
              <a:lnSpc>
                <a:spcPct val="110000"/>
              </a:lnSpc>
              <a:buNone/>
            </a:pPr>
            <a:r>
              <a:rPr lang="en-US" dirty="0">
                <a:latin typeface="Times New Roman" pitchFamily="18" charset="0"/>
                <a:cs typeface="Times New Roman" pitchFamily="18" charset="0"/>
              </a:rPr>
              <a:t>3. It is related with group of readings, and it is spread.</a:t>
            </a:r>
          </a:p>
          <a:p>
            <a:pPr>
              <a:lnSpc>
                <a:spcPct val="110000"/>
              </a:lnSpc>
              <a:buNone/>
            </a:pPr>
            <a:r>
              <a:rPr lang="en-US" dirty="0">
                <a:latin typeface="Times New Roman" pitchFamily="18" charset="0"/>
                <a:cs typeface="Times New Roman" pitchFamily="18" charset="0"/>
              </a:rPr>
              <a:t>4. Precision cannot indicate accuracy.</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2400" dirty="0">
                <a:solidFill>
                  <a:srgbClr val="002060"/>
                </a:solidFill>
                <a:latin typeface="Times New Roman" panose="02020603050405020304" pitchFamily="18" charset="0"/>
                <a:cs typeface="Times New Roman" panose="02020603050405020304" pitchFamily="18" charset="0"/>
              </a:rPr>
              <a:t>1.2 Characteristics of Instruments</a:t>
            </a:r>
            <a:endParaRPr lang="en-IN" sz="2400" dirty="0"/>
          </a:p>
        </p:txBody>
      </p:sp>
      <p:sp>
        <p:nvSpPr>
          <p:cNvPr id="3" name="Content Placeholder 2"/>
          <p:cNvSpPr>
            <a:spLocks noGrp="1"/>
          </p:cNvSpPr>
          <p:nvPr>
            <p:ph idx="1"/>
          </p:nvPr>
        </p:nvSpPr>
        <p:spPr>
          <a:xfrm>
            <a:off x="457200" y="838200"/>
            <a:ext cx="8229600" cy="5287963"/>
          </a:xfrm>
        </p:spPr>
        <p:txBody>
          <a:bodyPr>
            <a:normAutofit lnSpcReduction="10000"/>
          </a:bodyPr>
          <a:lstStyle/>
          <a:p>
            <a:pPr marL="0" lvl="0" indent="0">
              <a:buNone/>
            </a:pPr>
            <a:r>
              <a:rPr lang="en-US" sz="2000" dirty="0">
                <a:solidFill>
                  <a:srgbClr val="FF0000"/>
                </a:solidFill>
                <a:latin typeface="Times New Roman" panose="02020603050405020304" pitchFamily="18" charset="0"/>
                <a:cs typeface="Times New Roman" panose="02020603050405020304" pitchFamily="18" charset="0"/>
              </a:rPr>
              <a:t>1.2a Static Characteristics</a:t>
            </a:r>
            <a:endParaRPr lang="en-US" dirty="0">
              <a:solidFill>
                <a:srgbClr val="FF0000"/>
              </a:solidFill>
              <a:latin typeface="Times New Roman" pitchFamily="18" charset="0"/>
              <a:cs typeface="Times New Roman" pitchFamily="18" charset="0"/>
            </a:endParaRPr>
          </a:p>
          <a:p>
            <a:pPr marL="0" indent="0" algn="just">
              <a:lnSpc>
                <a:spcPct val="120000"/>
              </a:lnSpc>
              <a:buNone/>
            </a:pPr>
            <a:r>
              <a:rPr lang="en-US" sz="1900" dirty="0">
                <a:solidFill>
                  <a:srgbClr val="FF0000"/>
                </a:solidFill>
                <a:latin typeface="Times New Roman" pitchFamily="18" charset="0"/>
                <a:cs typeface="Times New Roman" pitchFamily="18" charset="0"/>
              </a:rPr>
              <a:t>iv. </a:t>
            </a:r>
            <a:r>
              <a:rPr lang="en-US" sz="1800" dirty="0">
                <a:solidFill>
                  <a:srgbClr val="FF0000"/>
                </a:solidFill>
                <a:latin typeface="Times New Roman" pitchFamily="18" charset="0"/>
                <a:cs typeface="Times New Roman" pitchFamily="18" charset="0"/>
              </a:rPr>
              <a:t>Reliability :- </a:t>
            </a:r>
            <a:r>
              <a:rPr lang="en-US" sz="1800" dirty="0">
                <a:latin typeface="Times New Roman" pitchFamily="18" charset="0"/>
                <a:cs typeface="Times New Roman" pitchFamily="18" charset="0"/>
              </a:rPr>
              <a:t>It is defined as the probability that the system will operate to an agreed level of performance , for specified period subject to specified environmental condition</a:t>
            </a:r>
          </a:p>
          <a:p>
            <a:pPr marL="0" indent="0" algn="just">
              <a:lnSpc>
                <a:spcPct val="120000"/>
              </a:lnSpc>
              <a:buNone/>
            </a:pPr>
            <a:r>
              <a:rPr lang="en-US" sz="1800" dirty="0">
                <a:solidFill>
                  <a:srgbClr val="FF0000"/>
                </a:solidFill>
                <a:latin typeface="Times New Roman" pitchFamily="18" charset="0"/>
                <a:cs typeface="Times New Roman" pitchFamily="18" charset="0"/>
              </a:rPr>
              <a:t>v. Reproducibility:-</a:t>
            </a:r>
            <a:r>
              <a:rPr lang="en-US" sz="1800" dirty="0">
                <a:latin typeface="Times New Roman" pitchFamily="18" charset="0"/>
                <a:cs typeface="Times New Roman" pitchFamily="18" charset="0"/>
              </a:rPr>
              <a:t>  Reproducibility of measurement is the quantitative  measure  of the closeness of the agreement  between the results of  measurement of the same measured, carried out by changing the method of the measurement ,observer, measuring instrument, location, condition of use, time etc.</a:t>
            </a:r>
          </a:p>
          <a:p>
            <a:pPr marL="0" indent="0" algn="just">
              <a:lnSpc>
                <a:spcPct val="120000"/>
              </a:lnSpc>
              <a:buNone/>
            </a:pPr>
            <a:r>
              <a:rPr lang="en-US" sz="1800" dirty="0">
                <a:solidFill>
                  <a:srgbClr val="FF0000"/>
                </a:solidFill>
                <a:latin typeface="Times New Roman" pitchFamily="18" charset="0"/>
                <a:cs typeface="Times New Roman" pitchFamily="18" charset="0"/>
              </a:rPr>
              <a:t>vi. Repeatability:- </a:t>
            </a:r>
            <a:r>
              <a:rPr lang="en-US" sz="1800" dirty="0">
                <a:latin typeface="Times New Roman" pitchFamily="18" charset="0"/>
                <a:cs typeface="Times New Roman" pitchFamily="18" charset="0"/>
              </a:rPr>
              <a:t>The ability of an instrument is the to reproduce output readings when the same measurand value is applied to it consequently under the same condition.</a:t>
            </a:r>
          </a:p>
          <a:p>
            <a:pPr marL="0" indent="0">
              <a:buNone/>
            </a:pPr>
            <a:r>
              <a:rPr lang="en-US" sz="1800" dirty="0">
                <a:solidFill>
                  <a:srgbClr val="FF0000"/>
                </a:solidFill>
                <a:latin typeface="Times New Roman" pitchFamily="18" charset="0"/>
                <a:cs typeface="Times New Roman" pitchFamily="18" charset="0"/>
              </a:rPr>
              <a:t>vii. Calibration :- </a:t>
            </a:r>
            <a:r>
              <a:rPr lang="en-US" sz="1800" dirty="0">
                <a:latin typeface="Times New Roman" pitchFamily="18" charset="0"/>
                <a:cs typeface="Times New Roman" pitchFamily="18" charset="0"/>
              </a:rPr>
              <a:t>Is defined as the comparison of measured value with standard</a:t>
            </a:r>
          </a:p>
          <a:p>
            <a:pPr>
              <a:buFont typeface="Wingdings" pitchFamily="2" charset="2"/>
              <a:buChar char="v"/>
            </a:pPr>
            <a:r>
              <a:rPr lang="en-US" sz="1800" dirty="0">
                <a:solidFill>
                  <a:srgbClr val="FF0000"/>
                </a:solidFill>
                <a:latin typeface="Times New Roman" pitchFamily="18" charset="0"/>
                <a:cs typeface="Times New Roman" pitchFamily="18" charset="0"/>
              </a:rPr>
              <a:t> Need of Calibration</a:t>
            </a:r>
          </a:p>
          <a:p>
            <a:pPr>
              <a:buNone/>
            </a:pPr>
            <a:r>
              <a:rPr lang="en-US" sz="1800" dirty="0">
                <a:solidFill>
                  <a:srgbClr val="FF0000"/>
                </a:solidFill>
                <a:latin typeface="Times New Roman" pitchFamily="18" charset="0"/>
                <a:cs typeface="Times New Roman" pitchFamily="18" charset="0"/>
              </a:rPr>
              <a:t> </a:t>
            </a:r>
            <a:r>
              <a:rPr lang="en-US" sz="1800" dirty="0">
                <a:latin typeface="Times New Roman" pitchFamily="18" charset="0"/>
                <a:cs typeface="Times New Roman" pitchFamily="18" charset="0"/>
              </a:rPr>
              <a:t>1. To take into account the error producing properties of each component.</a:t>
            </a:r>
          </a:p>
          <a:p>
            <a:pPr>
              <a:buNone/>
            </a:pPr>
            <a:r>
              <a:rPr lang="en-US" sz="1800" dirty="0">
                <a:solidFill>
                  <a:srgbClr val="FF0000"/>
                </a:solidFill>
                <a:latin typeface="Times New Roman" pitchFamily="18" charset="0"/>
                <a:cs typeface="Times New Roman" pitchFamily="18" charset="0"/>
              </a:rPr>
              <a:t>  </a:t>
            </a:r>
            <a:r>
              <a:rPr lang="en-US" sz="1800" dirty="0">
                <a:latin typeface="Times New Roman" pitchFamily="18" charset="0"/>
                <a:cs typeface="Times New Roman" pitchFamily="18" charset="0"/>
              </a:rPr>
              <a:t>2. To take into account environmental errors.</a:t>
            </a:r>
          </a:p>
          <a:p>
            <a:pPr>
              <a:buNone/>
            </a:pPr>
            <a:r>
              <a:rPr lang="en-US" sz="1800" dirty="0">
                <a:solidFill>
                  <a:srgbClr val="FF0000"/>
                </a:solidFill>
                <a:latin typeface="Times New Roman" pitchFamily="18" charset="0"/>
                <a:cs typeface="Times New Roman" pitchFamily="18" charset="0"/>
              </a:rPr>
              <a:t>  </a:t>
            </a:r>
            <a:r>
              <a:rPr lang="en-US" sz="1800" dirty="0">
                <a:latin typeface="Times New Roman" pitchFamily="18" charset="0"/>
                <a:cs typeface="Times New Roman" pitchFamily="18" charset="0"/>
              </a:rPr>
              <a:t>3. To understand / detect error generated due to frequent use of equipment.</a:t>
            </a:r>
          </a:p>
          <a:p>
            <a:pPr>
              <a:buNone/>
            </a:pPr>
            <a:r>
              <a:rPr lang="en-US" sz="1800" dirty="0">
                <a:solidFill>
                  <a:srgbClr val="FF0000"/>
                </a:solidFill>
                <a:latin typeface="Times New Roman" pitchFamily="18" charset="0"/>
                <a:cs typeface="Times New Roman" pitchFamily="18" charset="0"/>
              </a:rPr>
              <a:t>  </a:t>
            </a:r>
            <a:r>
              <a:rPr lang="en-US" sz="1800" dirty="0">
                <a:latin typeface="Times New Roman" pitchFamily="18" charset="0"/>
                <a:cs typeface="Times New Roman" pitchFamily="18" charset="0"/>
              </a:rPr>
              <a:t>4. To assure quality of inspection during manufacturing processes.</a:t>
            </a:r>
          </a:p>
          <a:p>
            <a:pPr>
              <a:buNone/>
            </a:pPr>
            <a:r>
              <a:rPr lang="en-US" sz="1800" dirty="0">
                <a:solidFill>
                  <a:srgbClr val="FF0000"/>
                </a:solidFill>
                <a:latin typeface="Times New Roman" pitchFamily="18" charset="0"/>
                <a:cs typeface="Times New Roman" pitchFamily="18" charset="0"/>
              </a:rPr>
              <a:t> </a:t>
            </a:r>
            <a:r>
              <a:rPr lang="en-US" sz="1800" dirty="0">
                <a:latin typeface="Times New Roman" pitchFamily="18" charset="0"/>
                <a:cs typeface="Times New Roman" pitchFamily="18" charset="0"/>
              </a:rPr>
              <a:t> 5. To get meaningful result from measurement.</a:t>
            </a:r>
            <a:endParaRPr lang="en-US" sz="1800" dirty="0">
              <a:solidFill>
                <a:srgbClr val="FF0000"/>
              </a:solidFill>
              <a:latin typeface="Times New Roman" pitchFamily="18" charset="0"/>
              <a:cs typeface="Times New Roman" pitchFamily="18" charset="0"/>
            </a:endParaRPr>
          </a:p>
          <a:p>
            <a:pPr marL="0" indent="0" algn="just">
              <a:lnSpc>
                <a:spcPct val="120000"/>
              </a:lnSpc>
              <a:buNone/>
            </a:pPr>
            <a:endParaRPr lang="en-US" sz="18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TotalTime>
  <Words>3215</Words>
  <Application>Microsoft Office PowerPoint</Application>
  <PresentationFormat>On-screen Show (4:3)</PresentationFormat>
  <Paragraphs>292</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Office Theme</vt:lpstr>
      <vt:lpstr>Unit No.1 Overview of  metrology &amp; Linear measurement</vt:lpstr>
      <vt:lpstr>1.1a. Definition of Metrology</vt:lpstr>
      <vt:lpstr>1.1c Types of metrology</vt:lpstr>
      <vt:lpstr>1.1c Types of metrology</vt:lpstr>
      <vt:lpstr>1.1e Methods of Measurement</vt:lpstr>
      <vt:lpstr>1.1e Methods of Measurement</vt:lpstr>
      <vt:lpstr>1.2 Characteristics of Instruments</vt:lpstr>
      <vt:lpstr>Difference between Accuracy &amp; Precision</vt:lpstr>
      <vt:lpstr>1.2 Characteristics of Instruments</vt:lpstr>
      <vt:lpstr>1.2 Characteristics of Instruments</vt:lpstr>
      <vt:lpstr>1.3 Standards</vt:lpstr>
      <vt:lpstr>1.3 Standards</vt:lpstr>
      <vt:lpstr>Difference between Line and End Standard</vt:lpstr>
      <vt:lpstr>1.4 Linear Measuring Instruments 1.4 a Vernier Caliper</vt:lpstr>
      <vt:lpstr>1.4 Linear Measuring Instruments 1.4 a Vernier Caliper</vt:lpstr>
      <vt:lpstr> 1.4 Linear Measuring Instruments 1.4 b Vernier Height Gauge </vt:lpstr>
      <vt:lpstr> 1.4 Linear Measuring Instruments 1.4 c Vernier Depth Gauge </vt:lpstr>
      <vt:lpstr>1.4 Linear Measuring Instruments 1.4d Micrometer</vt:lpstr>
      <vt:lpstr>1.4 Linear Measuring Instruments 1.4d Micrometer</vt:lpstr>
      <vt:lpstr>1.5 a  Sources of Error</vt:lpstr>
      <vt:lpstr>1.5 b  Types of  Errors</vt:lpstr>
      <vt:lpstr>1.5 b  Types of  Errors</vt:lpstr>
      <vt:lpstr>1.5c Factors affecting accuracy</vt:lpstr>
      <vt:lpstr>1.6a Selection of instrument</vt:lpstr>
      <vt:lpstr>1.6b Precautions while using an Instrument for getting Higher Precision and Accuracy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NO. 1 INTRODUCTION TO METROLOGY</dc:title>
  <dc:creator>SHREE</dc:creator>
  <cp:lastModifiedBy>admin</cp:lastModifiedBy>
  <cp:revision>92</cp:revision>
  <dcterms:created xsi:type="dcterms:W3CDTF">2006-08-16T00:00:00Z</dcterms:created>
  <dcterms:modified xsi:type="dcterms:W3CDTF">2025-03-17T06:25:08Z</dcterms:modified>
</cp:coreProperties>
</file>