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1" r:id="rId16"/>
    <p:sldId id="272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5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No. 3d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Angle, Screw thread  Gear &amp; Surface finish measurement</a:t>
            </a:r>
            <a:br>
              <a:rPr lang="en-US" sz="5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BY:- Prof. Y. J.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Potdar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Mechanical Engineering Department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YTC,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Satara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3.4b Terminology as IS 3073-1967</a:t>
            </a:r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37040" b="9734"/>
          <a:stretch>
            <a:fillRect/>
          </a:stretch>
        </p:blipFill>
        <p:spPr bwMode="auto">
          <a:xfrm>
            <a:off x="1600200" y="1524000"/>
            <a:ext cx="6103464" cy="4331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3.4c Principle of Interferometry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 l="14083" t="21887" r="14083" b="4034"/>
          <a:stretch>
            <a:fillRect/>
          </a:stretch>
        </p:blipFill>
        <p:spPr bwMode="auto">
          <a:xfrm>
            <a:off x="1981920" y="1001665"/>
            <a:ext cx="5180159" cy="50372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004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3.4c Principle of Interferometry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85" y="1447800"/>
            <a:ext cx="4865030" cy="457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3.4c Principle of Interferometry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67" y="1600200"/>
            <a:ext cx="439906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49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3.4c Principle of Interferometry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348" t="8418" r="29797"/>
          <a:stretch>
            <a:fillRect/>
          </a:stretch>
        </p:blipFill>
        <p:spPr bwMode="auto">
          <a:xfrm>
            <a:off x="3111472" y="1600200"/>
            <a:ext cx="2921055" cy="4525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505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3.4d Taylor Hobson Talysurf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4448" t="4659" b="3720"/>
          <a:stretch>
            <a:fillRect/>
          </a:stretch>
        </p:blipFill>
        <p:spPr bwMode="auto">
          <a:xfrm>
            <a:off x="1676400" y="1066800"/>
            <a:ext cx="5943600" cy="556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3.4dTaylor Hobson Talysurf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2411" t="8903" r="18346" b="9490"/>
          <a:stretch>
            <a:fillRect/>
          </a:stretch>
        </p:blipFill>
        <p:spPr bwMode="auto">
          <a:xfrm>
            <a:off x="2286000" y="1088571"/>
            <a:ext cx="5029200" cy="55081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3.4e Introduction to CMM 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52192" b="12452"/>
          <a:stretch>
            <a:fillRect/>
          </a:stretch>
        </p:blipFill>
        <p:spPr bwMode="auto">
          <a:xfrm>
            <a:off x="1016231" y="1881654"/>
            <a:ext cx="7111538" cy="33534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246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3.4e Introduction to CMM 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7829" t="10543" r="13853" b="17163"/>
          <a:stretch>
            <a:fillRect/>
          </a:stretch>
        </p:blipFill>
        <p:spPr bwMode="auto">
          <a:xfrm>
            <a:off x="2733684" y="1600200"/>
            <a:ext cx="3676632" cy="4525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742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3.4e Introduction to CMM 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fontAlgn="ctr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Merits of CMM</a:t>
            </a:r>
          </a:p>
          <a:p>
            <a:pPr fontAlgn="ctr">
              <a:buFont typeface="Arial"/>
              <a:buChar char="•"/>
            </a:pPr>
            <a:r>
              <a:rPr lang="en-US" sz="2000" b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CMMs can produce precise measurements, even in nanometers. </a:t>
            </a:r>
          </a:p>
          <a:p>
            <a:pPr fontAlgn="ctr">
              <a:buFont typeface="Arial"/>
              <a:buChar char="•"/>
            </a:pPr>
            <a:r>
              <a:rPr lang="en-US" sz="2000" b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Repeatability</a:t>
            </a:r>
            <a:r>
              <a:rPr 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CMMs can produce consistent measurements, which reduces variability. </a:t>
            </a:r>
          </a:p>
          <a:p>
            <a:pPr fontAlgn="ctr">
              <a:buFont typeface="Arial"/>
              <a:buChar char="•"/>
            </a:pPr>
            <a:r>
              <a:rPr lang="en-US" sz="2000" b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CMMs can reduce production time by automating the inspection process. </a:t>
            </a:r>
          </a:p>
          <a:p>
            <a:pPr fontAlgn="ctr">
              <a:buFont typeface="Arial"/>
              <a:buChar char="•"/>
            </a:pPr>
            <a:r>
              <a:rPr lang="en-US" sz="2000" b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</a:t>
            </a:r>
            <a:r>
              <a:rPr 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CMMs can eliminate human error and ensure that parts are manufactured to the correct specifications. </a:t>
            </a:r>
          </a:p>
          <a:p>
            <a:pPr fontAlgn="ctr">
              <a:buFont typeface="Arial"/>
              <a:buChar char="•"/>
            </a:pPr>
            <a:r>
              <a:rPr lang="en-US" sz="2000" b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Versatility</a:t>
            </a:r>
            <a:r>
              <a:rPr 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CMMs can measure complex shapes and surfaces that are difficult to assess with other tools. </a:t>
            </a:r>
          </a:p>
          <a:p>
            <a:pPr fontAlgn="ctr">
              <a:buFont typeface="Arial"/>
              <a:buChar char="•"/>
            </a:pPr>
            <a:r>
              <a:rPr lang="en-US" sz="2000" b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Traceability</a:t>
            </a:r>
            <a:r>
              <a:rPr 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CMMs produce digital records of measurements, which are important for quality documentation. </a:t>
            </a: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Non-destructive testing</a:t>
            </a:r>
            <a:r>
              <a:rPr 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Some CMMs use non-contact measurement techniques, such as lasers and cameras. 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5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 Importance of Surface Finish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Number  of  times  need  of   highest  as well as rough surface finish is generated by the designers.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example, highest surface finish is need in ball bearings, pistons, cylinders etc.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Similarly rough surfaces are needed in some cases like liners, grips, tyres, etc.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the most important part of metrological science to know about types of surface finish, terms used &amp; instruments for their measurement.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3.4a Primary &amp; Secondary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Primary Texture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Irregularities of small wavelength called primary texture.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These are caused due to :- direct action of cutting tool, friction, wear, corrosion, tool feed rate. These are also called as roughness.</a:t>
            </a:r>
          </a:p>
          <a:p>
            <a:pPr marL="457200" indent="-45720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Secondary Texture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Irregularities of considerable wavelength  are secondary texture.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These are caused due to disturbance in set up, misalignment of centers, lack of straightness in guide ways, nonlinear feed motion, These are also called as waviness.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39516" r="504" b="31891"/>
          <a:stretch>
            <a:fillRect/>
          </a:stretch>
        </p:blipFill>
        <p:spPr bwMode="auto">
          <a:xfrm>
            <a:off x="1981200" y="4419600"/>
            <a:ext cx="54102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3.4b Terminology as IS 3073-1967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1.Texture: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Repetitive or random deviations from the nominal surface, which forms a pattern , is called as texture.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Flaws: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Flaws are irregularities which occur at one place or at infrequent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( like scratches, cracks etc.)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Center line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:- The line about which roughness is measured is called as center line.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Sampling Length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:- Sampling length is the length of profile necessary for evaluation of surface roughness.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Lay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:- Lay is the direction of ‘predominant surface pattern’.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3.4b Terminology as IS 3073-1967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biLevel thresh="50000"/>
          </a:blip>
          <a:srcRect l="4545" t="28409" b="13636"/>
          <a:stretch>
            <a:fillRect/>
          </a:stretch>
        </p:blipFill>
        <p:spPr bwMode="auto">
          <a:xfrm>
            <a:off x="1676400" y="1600200"/>
            <a:ext cx="5691039" cy="4525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3.4b Terminology as IS 3073-1967</a:t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(RMS Value)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21887" b="9085"/>
          <a:stretch>
            <a:fillRect/>
          </a:stretch>
        </p:blipFill>
        <p:spPr bwMode="auto">
          <a:xfrm>
            <a:off x="1798468" y="1600200"/>
            <a:ext cx="5440532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3.4b Terminology as IS 3073-1967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Rz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value)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5103" t="45458" b="29288"/>
          <a:stretch>
            <a:fillRect/>
          </a:stretch>
        </p:blipFill>
        <p:spPr bwMode="auto">
          <a:xfrm>
            <a:off x="1447800" y="1371600"/>
            <a:ext cx="64008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714" t="32857" b="17143"/>
          <a:stretch>
            <a:fillRect/>
          </a:stretch>
        </p:blipFill>
        <p:spPr bwMode="auto">
          <a:xfrm>
            <a:off x="1447800" y="3124200"/>
            <a:ext cx="6400800" cy="304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3.4b Terminology as IS 3073-1967</a:t>
            </a:r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(CLA Value,[Ra Value])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9593" t="38723" b="4034"/>
          <a:stretch>
            <a:fillRect/>
          </a:stretch>
        </p:blipFill>
        <p:spPr bwMode="auto">
          <a:xfrm>
            <a:off x="1371600" y="1676400"/>
            <a:ext cx="6553200" cy="449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3.4b Terminology as IS 3073-1967</a:t>
            </a:r>
            <a:b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(CLA Value,[Ra Value])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9593" t="28622" r="14083" b="17503"/>
          <a:stretch>
            <a:fillRect/>
          </a:stretch>
        </p:blipFill>
        <p:spPr bwMode="auto">
          <a:xfrm>
            <a:off x="1676400" y="1676400"/>
            <a:ext cx="6019800" cy="44240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514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 Unit No. 3d Angle, Screw thread  Gear &amp; Surface finish measurement </vt:lpstr>
      <vt:lpstr>3.4 Importance of Surface Finish</vt:lpstr>
      <vt:lpstr>3.4a Primary &amp; Secondary Texture</vt:lpstr>
      <vt:lpstr>3.4b Terminology as IS 3073-1967</vt:lpstr>
      <vt:lpstr>3.4b Terminology as IS 3073-1967</vt:lpstr>
      <vt:lpstr>3.4b Terminology as IS 3073-1967 (RMS Value)</vt:lpstr>
      <vt:lpstr>3.4b Terminology as IS 3073-1967 (Rz value)</vt:lpstr>
      <vt:lpstr>3.4b Terminology as IS 3073-1967 (CLA Value,[Ra Value])</vt:lpstr>
      <vt:lpstr>3.4b Terminology as IS 3073-1967 (CLA Value,[Ra Value])</vt:lpstr>
      <vt:lpstr> 3.4b Terminology as IS 3073-1967 </vt:lpstr>
      <vt:lpstr>3.4c Principle of Interferometry</vt:lpstr>
      <vt:lpstr>3.4c Principle of Interferometry</vt:lpstr>
      <vt:lpstr>3.4c Principle of Interferometry</vt:lpstr>
      <vt:lpstr>3.4c Principle of Interferometry</vt:lpstr>
      <vt:lpstr>3.4d Taylor Hobson Talysurf</vt:lpstr>
      <vt:lpstr>3.4dTaylor Hobson Talysurf</vt:lpstr>
      <vt:lpstr>3.4e Introduction to CMM </vt:lpstr>
      <vt:lpstr>3.4e Introduction to CMM </vt:lpstr>
      <vt:lpstr>3.4e Introduction to CMM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Ch. No.6 Other Measurements </dc:title>
  <dc:creator>SHREE</dc:creator>
  <cp:lastModifiedBy>admin</cp:lastModifiedBy>
  <cp:revision>26</cp:revision>
  <dcterms:created xsi:type="dcterms:W3CDTF">2006-08-16T00:00:00Z</dcterms:created>
  <dcterms:modified xsi:type="dcterms:W3CDTF">2025-03-17T06:24:23Z</dcterms:modified>
</cp:coreProperties>
</file>