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5" r:id="rId5"/>
    <p:sldId id="266" r:id="rId6"/>
    <p:sldId id="267" r:id="rId7"/>
    <p:sldId id="268" r:id="rId8"/>
    <p:sldId id="273" r:id="rId9"/>
    <p:sldId id="274"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5" d="100"/>
          <a:sy n="65" d="100"/>
        </p:scale>
        <p:origin x="196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752599"/>
          </a:xfrm>
        </p:spPr>
        <p:txBody>
          <a:bodyPr>
            <a:normAutofit fontScale="90000"/>
          </a:bodyPr>
          <a:lstStyle/>
          <a:p>
            <a:r>
              <a:rPr lang="en-US" dirty="0">
                <a:solidFill>
                  <a:srgbClr val="FF0000"/>
                </a:solidFill>
                <a:latin typeface="Times New Roman" pitchFamily="18" charset="0"/>
                <a:cs typeface="Times New Roman" pitchFamily="18" charset="0"/>
              </a:rPr>
              <a:t>Unit. No. 3c Angle, Screw thread  Gear &amp; Surface finish measurement</a:t>
            </a:r>
            <a:endParaRPr lang="en-US" dirty="0"/>
          </a:p>
        </p:txBody>
      </p:sp>
      <p:sp>
        <p:nvSpPr>
          <p:cNvPr id="3" name="Subtitle 2"/>
          <p:cNvSpPr>
            <a:spLocks noGrp="1"/>
          </p:cNvSpPr>
          <p:nvPr>
            <p:ph type="subTitle" idx="1"/>
          </p:nvPr>
        </p:nvSpPr>
        <p:spPr>
          <a:xfrm>
            <a:off x="1371600" y="3581400"/>
            <a:ext cx="6400800" cy="2057400"/>
          </a:xfrm>
        </p:spPr>
        <p:txBody>
          <a:bodyPr/>
          <a:lstStyle/>
          <a:p>
            <a:r>
              <a:rPr lang="en-US" dirty="0">
                <a:solidFill>
                  <a:srgbClr val="002060"/>
                </a:solidFill>
                <a:latin typeface="Times New Roman" pitchFamily="18" charset="0"/>
                <a:cs typeface="Times New Roman" pitchFamily="18" charset="0"/>
              </a:rPr>
              <a:t>By :- Prof. Y. J. </a:t>
            </a:r>
            <a:r>
              <a:rPr lang="en-US" dirty="0" err="1">
                <a:solidFill>
                  <a:srgbClr val="002060"/>
                </a:solidFill>
                <a:latin typeface="Times New Roman" pitchFamily="18" charset="0"/>
                <a:cs typeface="Times New Roman" pitchFamily="18" charset="0"/>
              </a:rPr>
              <a:t>Potdar</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Mechanical Engineering Department</a:t>
            </a:r>
          </a:p>
          <a:p>
            <a:r>
              <a:rPr lang="en-US" dirty="0">
                <a:solidFill>
                  <a:srgbClr val="002060"/>
                </a:solidFill>
                <a:latin typeface="Times New Roman" pitchFamily="18" charset="0"/>
                <a:cs typeface="Times New Roman" pitchFamily="18" charset="0"/>
              </a:rPr>
              <a:t>YTC, </a:t>
            </a:r>
            <a:r>
              <a:rPr lang="en-US" dirty="0" err="1">
                <a:solidFill>
                  <a:srgbClr val="002060"/>
                </a:solidFill>
                <a:latin typeface="Times New Roman" pitchFamily="18" charset="0"/>
                <a:cs typeface="Times New Roman" pitchFamily="18" charset="0"/>
              </a:rPr>
              <a:t>Satara</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pitchFamily="18" charset="0"/>
                <a:cs typeface="Times New Roman" pitchFamily="18" charset="0"/>
              </a:rPr>
              <a:t>3.3c Optical Profile Projector</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800" dirty="0">
                <a:solidFill>
                  <a:srgbClr val="002060"/>
                </a:solidFill>
                <a:latin typeface="Times New Roman" pitchFamily="18" charset="0"/>
                <a:cs typeface="Times New Roman" pitchFamily="18" charset="0"/>
              </a:rPr>
              <a:t>Working :- </a:t>
            </a:r>
          </a:p>
          <a:p>
            <a:pPr>
              <a:buNone/>
            </a:pPr>
            <a:r>
              <a:rPr lang="en-US" sz="2400" dirty="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When the light rays incident light on mirror ‘M1’ through condenser and lens, it will be reflected in upward direction and passes through the table made up of glass.</a:t>
            </a:r>
          </a:p>
          <a:p>
            <a:pPr>
              <a:buNone/>
            </a:pPr>
            <a:r>
              <a:rPr lang="en-US" sz="2400" dirty="0">
                <a:latin typeface="Times New Roman" pitchFamily="18" charset="0"/>
                <a:cs typeface="Times New Roman" pitchFamily="18" charset="0"/>
              </a:rPr>
              <a:t>		The profile of the object is created at this point .This will be magnified by using magnification lens. The magnifying image  would be reflected on mirror ‘M2’ then to mirror ‘M3’ and finally visible on screen.</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a:solidFill>
                  <a:srgbClr val="FF0000"/>
                </a:solidFill>
                <a:latin typeface="Times New Roman" pitchFamily="18" charset="0"/>
                <a:cs typeface="Times New Roman" pitchFamily="18" charset="0"/>
              </a:rPr>
              <a:t>Introduction to Gears</a:t>
            </a: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pPr>
              <a:buFont typeface="Wingdings" pitchFamily="2" charset="2"/>
              <a:buChar char="v"/>
            </a:pPr>
            <a:r>
              <a:rPr lang="en-US" sz="2400" dirty="0">
                <a:latin typeface="Times New Roman" pitchFamily="18" charset="0"/>
                <a:cs typeface="Times New Roman" pitchFamily="18" charset="0"/>
              </a:rPr>
              <a:t>Gears are mostly used for transmission of power and motion. They are used in various automobiles, machines, equipments, electronic systems etc.</a:t>
            </a:r>
          </a:p>
          <a:p>
            <a:pPr>
              <a:buFont typeface="Wingdings" pitchFamily="2" charset="2"/>
              <a:buChar char="v"/>
            </a:pPr>
            <a:r>
              <a:rPr lang="en-US" sz="2400" dirty="0">
                <a:latin typeface="Times New Roman" pitchFamily="18" charset="0"/>
                <a:cs typeface="Times New Roman" pitchFamily="18" charset="0"/>
              </a:rPr>
              <a:t>Gears are used for decreasing speed &amp; increasing speed.</a:t>
            </a:r>
          </a:p>
          <a:p>
            <a:pPr>
              <a:buFont typeface="Wingdings" pitchFamily="2" charset="2"/>
              <a:buChar char="v"/>
            </a:pPr>
            <a:r>
              <a:rPr lang="en-US" sz="2400" dirty="0">
                <a:latin typeface="Times New Roman" pitchFamily="18" charset="0"/>
                <a:cs typeface="Times New Roman" pitchFamily="18" charset="0"/>
              </a:rPr>
              <a:t>Various gears are used for various purposes.</a:t>
            </a:r>
          </a:p>
          <a:p>
            <a:pPr marL="457200" indent="-457200">
              <a:buAutoNum type="arabicPeriod"/>
            </a:pPr>
            <a:r>
              <a:rPr lang="en-US" sz="2400" dirty="0">
                <a:latin typeface="Times New Roman" pitchFamily="18" charset="0"/>
                <a:cs typeface="Times New Roman" pitchFamily="18" charset="0"/>
              </a:rPr>
              <a:t>Spur gears are cylindrical gears whose tooth traces are straight lines.</a:t>
            </a:r>
          </a:p>
          <a:p>
            <a:pPr marL="457200" indent="-457200">
              <a:buAutoNum type="arabicPeriod"/>
            </a:pPr>
            <a:r>
              <a:rPr lang="en-US" sz="2400" dirty="0">
                <a:latin typeface="Times New Roman" pitchFamily="18" charset="0"/>
                <a:cs typeface="Times New Roman" pitchFamily="18" charset="0"/>
              </a:rPr>
              <a:t>Helical gears are of straight helices.</a:t>
            </a:r>
          </a:p>
          <a:p>
            <a:pPr marL="457200" indent="-457200">
              <a:buAutoNum type="arabicPeriod"/>
            </a:pPr>
            <a:r>
              <a:rPr lang="en-US" sz="2400" dirty="0">
                <a:latin typeface="Times New Roman" pitchFamily="18" charset="0"/>
                <a:cs typeface="Times New Roman" pitchFamily="18" charset="0"/>
              </a:rPr>
              <a:t>Spiral gears has tooth traces with curved lines.</a:t>
            </a:r>
          </a:p>
          <a:p>
            <a:pPr marL="457200" indent="-457200">
              <a:buAutoNum type="arabicPeriod"/>
            </a:pPr>
            <a:r>
              <a:rPr lang="en-US" sz="2400" dirty="0">
                <a:latin typeface="Times New Roman" pitchFamily="18" charset="0"/>
                <a:cs typeface="Times New Roman" pitchFamily="18" charset="0"/>
              </a:rPr>
              <a:t>Bevel gears are those which generates a cone with the help of tooth traces.</a:t>
            </a:r>
          </a:p>
          <a:p>
            <a:pPr marL="457200" indent="-457200">
              <a:buAutoNum type="arabicPeriod"/>
            </a:pPr>
            <a:r>
              <a:rPr lang="en-US" sz="2400" dirty="0">
                <a:latin typeface="Times New Roman" pitchFamily="18" charset="0"/>
                <a:cs typeface="Times New Roman" pitchFamily="18" charset="0"/>
              </a:rPr>
              <a:t>The gears with non-parallel and non-intersecting axes are generally worm gears.</a:t>
            </a:r>
          </a:p>
          <a:p>
            <a:pPr marL="457200" indent="-457200">
              <a:buAutoNum type="arabicPeriod"/>
            </a:pPr>
            <a:endParaRPr lang="en-US"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latin typeface="Times New Roman" pitchFamily="18" charset="0"/>
                <a:cs typeface="Times New Roman" pitchFamily="18" charset="0"/>
              </a:rPr>
              <a:t>Introduction to Gears</a:t>
            </a:r>
            <a:endParaRPr lang="en-US" dirty="0"/>
          </a:p>
        </p:txBody>
      </p:sp>
      <p:pic>
        <p:nvPicPr>
          <p:cNvPr id="1026" name="Picture 2"/>
          <p:cNvPicPr>
            <a:picLocks noGrp="1" noChangeAspect="1" noChangeArrowheads="1"/>
          </p:cNvPicPr>
          <p:nvPr>
            <p:ph idx="1"/>
          </p:nvPr>
        </p:nvPicPr>
        <p:blipFill>
          <a:blip r:embed="rId2" cstate="print">
            <a:lum bright="-30000" contrast="20000"/>
          </a:blip>
          <a:srcRect l="9593" t="38723" r="8330" b="5717"/>
          <a:stretch>
            <a:fillRect/>
          </a:stretch>
        </p:blipFill>
        <p:spPr bwMode="auto">
          <a:xfrm>
            <a:off x="914400" y="1981200"/>
            <a:ext cx="7315200" cy="3505200"/>
          </a:xfrm>
          <a:prstGeom prst="rect">
            <a:avLst/>
          </a:prstGeom>
          <a:noFill/>
          <a:ln w="28575">
            <a:solidFill>
              <a:schemeClr val="tx1"/>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Times New Roman" pitchFamily="18" charset="0"/>
                <a:cs typeface="Times New Roman" pitchFamily="18" charset="0"/>
              </a:rPr>
              <a:t>3.3a Measurement of Tooth Thickness by </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Parkinson Gear Tester</a:t>
            </a:r>
            <a:endParaRPr lang="en-US" dirty="0"/>
          </a:p>
        </p:txBody>
      </p:sp>
      <p:pic>
        <p:nvPicPr>
          <p:cNvPr id="6146" name="Picture 2"/>
          <p:cNvPicPr>
            <a:picLocks noGrp="1" noChangeAspect="1" noChangeArrowheads="1"/>
          </p:cNvPicPr>
          <p:nvPr>
            <p:ph idx="1"/>
          </p:nvPr>
        </p:nvPicPr>
        <p:blipFill>
          <a:blip r:embed="rId2" cstate="print">
            <a:lum bright="-20000" contrast="40000"/>
          </a:blip>
          <a:srcRect l="16785" t="19467" r="18355" b="49492"/>
          <a:stretch>
            <a:fillRect/>
          </a:stretch>
        </p:blipFill>
        <p:spPr bwMode="auto">
          <a:xfrm>
            <a:off x="762000" y="1828800"/>
            <a:ext cx="7696200" cy="4495800"/>
          </a:xfrm>
          <a:prstGeom prst="rect">
            <a:avLst/>
          </a:prstGeom>
          <a:noFill/>
          <a:ln w="28575">
            <a:solidFill>
              <a:schemeClr val="tx1"/>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Times New Roman" pitchFamily="18" charset="0"/>
                <a:cs typeface="Times New Roman" pitchFamily="18" charset="0"/>
              </a:rPr>
              <a:t>3.3a Measurement of Tooth Thickness by </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Parkinson Gear Tester</a:t>
            </a:r>
            <a:endParaRPr lang="en-US" dirty="0"/>
          </a:p>
        </p:txBody>
      </p:sp>
      <p:pic>
        <p:nvPicPr>
          <p:cNvPr id="7170" name="Picture 2"/>
          <p:cNvPicPr>
            <a:picLocks noGrp="1" noChangeAspect="1" noChangeArrowheads="1"/>
          </p:cNvPicPr>
          <p:nvPr>
            <p:ph idx="1"/>
          </p:nvPr>
        </p:nvPicPr>
        <p:blipFill>
          <a:blip r:embed="rId2" cstate="print">
            <a:lum bright="-20000" contrast="30000"/>
          </a:blip>
          <a:srcRect l="11838" t="48825" r="16328" b="2350"/>
          <a:stretch>
            <a:fillRect/>
          </a:stretch>
        </p:blipFill>
        <p:spPr bwMode="auto">
          <a:xfrm>
            <a:off x="838200" y="1676400"/>
            <a:ext cx="7467600" cy="4876800"/>
          </a:xfrm>
          <a:prstGeom prst="rect">
            <a:avLst/>
          </a:prstGeom>
          <a:noFill/>
          <a:ln w="28575">
            <a:solidFill>
              <a:schemeClr val="tx1"/>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Times New Roman" pitchFamily="18" charset="0"/>
                <a:cs typeface="Times New Roman" pitchFamily="18" charset="0"/>
              </a:rPr>
              <a:t>3.3b Measurement of Tooth Thickness by </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Gear Tooth Vernier</a:t>
            </a:r>
            <a:endParaRPr lang="en-US" dirty="0"/>
          </a:p>
        </p:txBody>
      </p:sp>
      <p:pic>
        <p:nvPicPr>
          <p:cNvPr id="1026" name="Picture 2"/>
          <p:cNvPicPr>
            <a:picLocks noGrp="1" noChangeAspect="1" noChangeArrowheads="1"/>
          </p:cNvPicPr>
          <p:nvPr>
            <p:ph idx="1"/>
          </p:nvPr>
        </p:nvPicPr>
        <p:blipFill>
          <a:blip r:embed="rId2" cstate="print">
            <a:lum bright="-20000" contrast="30000"/>
          </a:blip>
          <a:srcRect l="9810" t="8418" r="17149" b="34339"/>
          <a:stretch>
            <a:fillRect/>
          </a:stretch>
        </p:blipFill>
        <p:spPr bwMode="auto">
          <a:xfrm>
            <a:off x="1371600" y="1600200"/>
            <a:ext cx="6781800" cy="4800600"/>
          </a:xfrm>
          <a:prstGeom prst="rect">
            <a:avLst/>
          </a:prstGeom>
          <a:noFill/>
          <a:ln w="9525">
            <a:solidFill>
              <a:schemeClr val="tx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Times New Roman" pitchFamily="18" charset="0"/>
                <a:cs typeface="Times New Roman" pitchFamily="18" charset="0"/>
              </a:rPr>
              <a:t>3.3b Measurement of Tooth Thickness by </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Gear Tooth Vernier</a:t>
            </a:r>
            <a:endParaRPr lang="en-US" dirty="0"/>
          </a:p>
        </p:txBody>
      </p:sp>
      <p:pic>
        <p:nvPicPr>
          <p:cNvPr id="2050" name="Picture 2"/>
          <p:cNvPicPr>
            <a:picLocks noGrp="1" noChangeAspect="1" noChangeArrowheads="1"/>
          </p:cNvPicPr>
          <p:nvPr>
            <p:ph idx="1"/>
          </p:nvPr>
        </p:nvPicPr>
        <p:blipFill>
          <a:blip r:embed="rId2" cstate="print"/>
          <a:srcRect l="8979" t="67246" r="16941" b="8193"/>
          <a:stretch>
            <a:fillRect/>
          </a:stretch>
        </p:blipFill>
        <p:spPr bwMode="auto">
          <a:xfrm>
            <a:off x="1219200" y="1752600"/>
            <a:ext cx="6553200" cy="3200400"/>
          </a:xfrm>
          <a:prstGeom prst="rect">
            <a:avLst/>
          </a:prstGeom>
          <a:noFill/>
          <a:ln w="9525">
            <a:solidFill>
              <a:schemeClr val="tx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solidFill>
                  <a:srgbClr val="FF0000"/>
                </a:solidFill>
                <a:latin typeface="Times New Roman" pitchFamily="18" charset="0"/>
                <a:cs typeface="Times New Roman" pitchFamily="18" charset="0"/>
              </a:rPr>
              <a:t>3.3c Optical Profile Projector</a:t>
            </a: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2000" dirty="0">
                <a:latin typeface="Times New Roman" pitchFamily="18" charset="0"/>
                <a:cs typeface="Times New Roman" pitchFamily="18" charset="0"/>
              </a:rPr>
              <a:t>	The profile projector is the optical instrument which consist of a light source, lens mirror etc.</a:t>
            </a:r>
          </a:p>
          <a:p>
            <a:pPr>
              <a:buFont typeface="Wingdings" pitchFamily="2" charset="2"/>
              <a:buChar char="v"/>
            </a:pPr>
            <a:r>
              <a:rPr lang="en-US" sz="2000" dirty="0">
                <a:solidFill>
                  <a:srgbClr val="002060"/>
                </a:solidFill>
                <a:latin typeface="Times New Roman" pitchFamily="18" charset="0"/>
                <a:cs typeface="Times New Roman" pitchFamily="18" charset="0"/>
              </a:rPr>
              <a:t>Construction :-  </a:t>
            </a:r>
            <a:r>
              <a:rPr lang="en-US" sz="2000" dirty="0">
                <a:latin typeface="Times New Roman" pitchFamily="18" charset="0"/>
                <a:cs typeface="Times New Roman" pitchFamily="18" charset="0"/>
              </a:rPr>
              <a:t>It consist of a light source which incident light on the mirror to create the profile of the object. Condensers are used to reduce the intensity of the light for avoiding fatigue to the operator. Table is made up of glass on which the job can be mounted. Magnifying lenses are used to magnify the image. The magnification </a:t>
            </a: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10X,20X,50X,100X,200X,</a:t>
            </a:r>
          </a:p>
          <a:p>
            <a:pPr>
              <a:buNone/>
            </a:pPr>
            <a:r>
              <a:rPr lang="en-US" sz="2000" dirty="0">
                <a:latin typeface="Times New Roman" pitchFamily="18" charset="0"/>
                <a:cs typeface="Times New Roman" pitchFamily="18" charset="0"/>
              </a:rPr>
              <a:t>      500X, 1000X  can be possible.</a:t>
            </a:r>
          </a:p>
          <a:p>
            <a:pPr>
              <a:buNone/>
            </a:pPr>
            <a:r>
              <a:rPr lang="en-US" sz="2000" dirty="0">
                <a:solidFill>
                  <a:srgbClr val="002060"/>
                </a:solidFill>
                <a:latin typeface="Times New Roman" pitchFamily="18" charset="0"/>
                <a:cs typeface="Times New Roman" pitchFamily="18" charset="0"/>
              </a:rPr>
              <a:t>		</a:t>
            </a:r>
            <a:r>
              <a:rPr lang="en-US" sz="2000" dirty="0">
                <a:latin typeface="Times New Roman" pitchFamily="18" charset="0"/>
                <a:cs typeface="Times New Roman" pitchFamily="18" charset="0"/>
              </a:rPr>
              <a:t>Two micrometers are used to measure travelling of table in X and Y direction with least count of 0.01mm.The screen is made up of greenish colour glass which shows the magnified image. The screen consists of  two perpendicular axis used for reference and a circular scale with marking of angle in degrees. Vernier scale can be used to increase the accuracy of measurement of angle.</a:t>
            </a:r>
            <a:endParaRPr lang="en-US" sz="2000"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pitchFamily="18" charset="0"/>
                <a:cs typeface="Times New Roman" pitchFamily="18" charset="0"/>
              </a:rPr>
              <a:t>3.3c Optical Profile Projector</a:t>
            </a:r>
            <a:endParaRPr lang="en-US" dirty="0"/>
          </a:p>
        </p:txBody>
      </p:sp>
      <p:pic>
        <p:nvPicPr>
          <p:cNvPr id="6146" name="Picture 2"/>
          <p:cNvPicPr>
            <a:picLocks noGrp="1" noChangeAspect="1" noChangeArrowheads="1"/>
          </p:cNvPicPr>
          <p:nvPr>
            <p:ph idx="1"/>
          </p:nvPr>
        </p:nvPicPr>
        <p:blipFill>
          <a:blip r:embed="rId2" cstate="print">
            <a:lum bright="-10000" contrast="20000"/>
          </a:blip>
          <a:srcRect l="9593" t="31989" r="11838" b="17503"/>
          <a:stretch>
            <a:fillRect/>
          </a:stretch>
        </p:blipFill>
        <p:spPr bwMode="auto">
          <a:xfrm>
            <a:off x="1905000" y="1752600"/>
            <a:ext cx="5562600" cy="3962400"/>
          </a:xfrm>
          <a:prstGeom prst="rect">
            <a:avLst/>
          </a:prstGeom>
          <a:noFill/>
          <a:ln w="9525">
            <a:solidFill>
              <a:schemeClr val="tx1"/>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445</Words>
  <Application>Microsoft Office PowerPoint</Application>
  <PresentationFormat>On-screen Show (4:3)</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Unit. No. 3c Angle, Screw thread  Gear &amp; Surface finish measurement</vt:lpstr>
      <vt:lpstr>Introduction to Gears</vt:lpstr>
      <vt:lpstr>Introduction to Gears</vt:lpstr>
      <vt:lpstr>3.3a Measurement of Tooth Thickness by  Parkinson Gear Tester</vt:lpstr>
      <vt:lpstr>3.3a Measurement of Tooth Thickness by  Parkinson Gear Tester</vt:lpstr>
      <vt:lpstr>3.3b Measurement of Tooth Thickness by  Gear Tooth Vernier</vt:lpstr>
      <vt:lpstr>3.3b Measurement of Tooth Thickness by  Gear Tooth Vernier</vt:lpstr>
      <vt:lpstr>3.3c Optical Profile Projector</vt:lpstr>
      <vt:lpstr>3.3c Optical Profile Projector</vt:lpstr>
      <vt:lpstr>3.3c Optical Profile Projector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No. 4a Screw thread &amp; gear measurement</dc:title>
  <dc:creator>SHREE</dc:creator>
  <cp:lastModifiedBy>admin</cp:lastModifiedBy>
  <cp:revision>42</cp:revision>
  <dcterms:created xsi:type="dcterms:W3CDTF">2006-08-16T00:00:00Z</dcterms:created>
  <dcterms:modified xsi:type="dcterms:W3CDTF">2025-03-17T06:23:53Z</dcterms:modified>
</cp:coreProperties>
</file>