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9" r:id="rId4"/>
    <p:sldId id="261" r:id="rId5"/>
    <p:sldId id="274" r:id="rId6"/>
    <p:sldId id="262" r:id="rId7"/>
    <p:sldId id="263" r:id="rId8"/>
    <p:sldId id="279" r:id="rId9"/>
    <p:sldId id="267" r:id="rId10"/>
    <p:sldId id="277" r:id="rId11"/>
    <p:sldId id="280" r:id="rId12"/>
    <p:sldId id="272" r:id="rId13"/>
    <p:sldId id="299" r:id="rId14"/>
    <p:sldId id="300" r:id="rId15"/>
    <p:sldId id="281" r:id="rId16"/>
    <p:sldId id="283" r:id="rId17"/>
    <p:sldId id="284" r:id="rId18"/>
    <p:sldId id="285" r:id="rId19"/>
    <p:sldId id="293" r:id="rId20"/>
    <p:sldId id="286" r:id="rId21"/>
    <p:sldId id="287" r:id="rId22"/>
    <p:sldId id="288" r:id="rId23"/>
    <p:sldId id="289" r:id="rId24"/>
    <p:sldId id="290" r:id="rId25"/>
    <p:sldId id="291" r:id="rId26"/>
    <p:sldId id="301" r:id="rId27"/>
    <p:sldId id="292" r:id="rId28"/>
    <p:sldId id="294" r:id="rId29"/>
    <p:sldId id="295" r:id="rId30"/>
    <p:sldId id="296" r:id="rId31"/>
    <p:sldId id="297" r:id="rId32"/>
    <p:sldId id="298" r:id="rId3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620"/>
    <p:restoredTop sz="94660"/>
  </p:normalViewPr>
  <p:slideViewPr>
    <p:cSldViewPr>
      <p:cViewPr varScale="1">
        <p:scale>
          <a:sx n="65" d="100"/>
          <a:sy n="65" d="100"/>
        </p:scale>
        <p:origin x="1914" y="60"/>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314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3/17/2025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3/17/2025</a:t>
            </a:fld>
            <a:endParaRPr lang="en-US"/>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6.jpeg"/><Relationship Id="rId1" Type="http://schemas.openxmlformats.org/officeDocument/2006/relationships/slideLayout" Target="../slideLayouts/slideLayout2.xml"/><Relationship Id="rId5" Type="http://schemas.microsoft.com/office/2007/relationships/hdphoto" Target="../media/hdphoto6.wdp"/><Relationship Id="rId4" Type="http://schemas.openxmlformats.org/officeDocument/2006/relationships/image" Target="../media/image7.jpeg"/></Relationships>
</file>

<file path=ppt/slides/_rels/slide18.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2.xml"/><Relationship Id="rId4" Type="http://schemas.microsoft.com/office/2007/relationships/hdphoto" Target="../media/hdphoto9.wdp"/></Relationships>
</file>

<file path=ppt/slides/_rels/slide22.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2.xml"/><Relationship Id="rId4" Type="http://schemas.microsoft.com/office/2007/relationships/hdphoto" Target="../media/hdphoto11.wdp"/></Relationships>
</file>

<file path=ppt/slides/_rels/slide24.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en.wikipedia.org/wiki/Engineering_tolerance" TargetMode="External"/><Relationship Id="rId2" Type="http://schemas.openxmlformats.org/officeDocument/2006/relationships/hyperlink" Target="https://en.wikipedia.org/wiki/Diameter" TargetMode="External"/><Relationship Id="rId1" Type="http://schemas.openxmlformats.org/officeDocument/2006/relationships/slideLayout" Target="../slideLayouts/slideLayout2.xml"/><Relationship Id="rId5" Type="http://schemas.openxmlformats.org/officeDocument/2006/relationships/hyperlink" Target="https://en.wikipedia.org/wiki/Calibrating" TargetMode="External"/><Relationship Id="rId4" Type="http://schemas.openxmlformats.org/officeDocument/2006/relationships/hyperlink" Target="https://en.wikipedia.org/wiki/Ring_gauge#cite_note-1"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hyperlink" Target="https://en.wikipedia.org/wiki/Optical_comparator" TargetMode="External"/><Relationship Id="rId2" Type="http://schemas.openxmlformats.org/officeDocument/2006/relationships/hyperlink" Target="https://en.wikipedia.org/wiki/Micrometer_(device)" TargetMode="External"/><Relationship Id="rId1" Type="http://schemas.openxmlformats.org/officeDocument/2006/relationships/slideLayout" Target="../slideLayouts/slideLayout2.xml"/><Relationship Id="rId5" Type="http://schemas.microsoft.com/office/2007/relationships/hdphoto" Target="../media/hdphoto13.wdp"/><Relationship Id="rId4" Type="http://schemas.openxmlformats.org/officeDocument/2006/relationships/image" Target="../media/image16.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95402"/>
            <a:ext cx="7772400" cy="1904999"/>
          </a:xfrm>
        </p:spPr>
        <p:txBody>
          <a:bodyPr>
            <a:normAutofit fontScale="90000"/>
          </a:bodyPr>
          <a:lstStyle/>
          <a:p>
            <a:br>
              <a:rPr lang="en-US" dirty="0">
                <a:solidFill>
                  <a:srgbClr val="FF0000"/>
                </a:solidFill>
                <a:latin typeface="Times New Roman" pitchFamily="18" charset="0"/>
                <a:cs typeface="Times New Roman" pitchFamily="18" charset="0"/>
              </a:rPr>
            </a:br>
            <a:r>
              <a:rPr lang="en-US" dirty="0">
                <a:solidFill>
                  <a:srgbClr val="FF0000"/>
                </a:solidFill>
                <a:latin typeface="Times New Roman" pitchFamily="18" charset="0"/>
                <a:cs typeface="Times New Roman" pitchFamily="18" charset="0"/>
              </a:rPr>
              <a:t>Unit No.2</a:t>
            </a:r>
            <a:br>
              <a:rPr lang="en-US" dirty="0">
                <a:solidFill>
                  <a:srgbClr val="FF0000"/>
                </a:solidFill>
                <a:latin typeface="Times New Roman" pitchFamily="18" charset="0"/>
                <a:cs typeface="Times New Roman" pitchFamily="18" charset="0"/>
              </a:rPr>
            </a:br>
            <a:r>
              <a:rPr lang="en-US" dirty="0">
                <a:solidFill>
                  <a:srgbClr val="FF0000"/>
                </a:solidFill>
                <a:latin typeface="Times New Roman" pitchFamily="18" charset="0"/>
                <a:cs typeface="Times New Roman" pitchFamily="18" charset="0"/>
              </a:rPr>
              <a:t>Gauges and Comparators</a:t>
            </a:r>
            <a:r>
              <a:rPr lang="en-US" dirty="0"/>
              <a:t> </a:t>
            </a:r>
          </a:p>
        </p:txBody>
      </p:sp>
      <p:sp>
        <p:nvSpPr>
          <p:cNvPr id="3" name="Subtitle 2"/>
          <p:cNvSpPr>
            <a:spLocks noGrp="1"/>
          </p:cNvSpPr>
          <p:nvPr>
            <p:ph type="subTitle" idx="1"/>
          </p:nvPr>
        </p:nvSpPr>
        <p:spPr>
          <a:xfrm>
            <a:off x="1371600" y="3505200"/>
            <a:ext cx="6400800" cy="2133600"/>
          </a:xfrm>
        </p:spPr>
        <p:txBody>
          <a:bodyPr/>
          <a:lstStyle/>
          <a:p>
            <a:r>
              <a:rPr lang="en-US" dirty="0">
                <a:solidFill>
                  <a:srgbClr val="002060"/>
                </a:solidFill>
                <a:latin typeface="Times New Roman" pitchFamily="18" charset="0"/>
                <a:cs typeface="Times New Roman" pitchFamily="18" charset="0"/>
              </a:rPr>
              <a:t>By :- Prof. Y. J. </a:t>
            </a:r>
            <a:r>
              <a:rPr lang="en-US" dirty="0" err="1">
                <a:solidFill>
                  <a:srgbClr val="002060"/>
                </a:solidFill>
                <a:latin typeface="Times New Roman" pitchFamily="18" charset="0"/>
                <a:cs typeface="Times New Roman" pitchFamily="18" charset="0"/>
              </a:rPr>
              <a:t>Potdar</a:t>
            </a:r>
            <a:endParaRPr lang="en-US" dirty="0">
              <a:solidFill>
                <a:srgbClr val="002060"/>
              </a:solidFill>
              <a:latin typeface="Times New Roman" pitchFamily="18" charset="0"/>
              <a:cs typeface="Times New Roman" pitchFamily="18" charset="0"/>
            </a:endParaRPr>
          </a:p>
          <a:p>
            <a:r>
              <a:rPr lang="en-US" dirty="0">
                <a:solidFill>
                  <a:srgbClr val="002060"/>
                </a:solidFill>
                <a:latin typeface="Times New Roman" pitchFamily="18" charset="0"/>
                <a:cs typeface="Times New Roman" pitchFamily="18" charset="0"/>
              </a:rPr>
              <a:t>Dept. of Mechanical Engineering</a:t>
            </a:r>
          </a:p>
          <a:p>
            <a:r>
              <a:rPr lang="en-US" dirty="0">
                <a:solidFill>
                  <a:srgbClr val="002060"/>
                </a:solidFill>
                <a:latin typeface="Times New Roman" pitchFamily="18" charset="0"/>
                <a:cs typeface="Times New Roman" pitchFamily="18" charset="0"/>
              </a:rPr>
              <a:t>YTC , </a:t>
            </a:r>
            <a:r>
              <a:rPr lang="en-US" dirty="0" err="1">
                <a:solidFill>
                  <a:srgbClr val="002060"/>
                </a:solidFill>
                <a:latin typeface="Times New Roman" pitchFamily="18" charset="0"/>
                <a:cs typeface="Times New Roman" pitchFamily="18" charset="0"/>
              </a:rPr>
              <a:t>Satara</a:t>
            </a:r>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a:bodyPr>
          <a:lstStyle/>
          <a:p>
            <a:r>
              <a:rPr lang="en-US" sz="2400" dirty="0">
                <a:solidFill>
                  <a:srgbClr val="FF0000"/>
                </a:solidFill>
                <a:latin typeface="Times New Roman" pitchFamily="18" charset="0"/>
                <a:cs typeface="Times New Roman" pitchFamily="18" charset="0"/>
              </a:rPr>
              <a:t>2.1b Pneumatic Comparator</a:t>
            </a:r>
            <a:endParaRPr lang="en-US" sz="2400" dirty="0"/>
          </a:p>
        </p:txBody>
      </p:sp>
      <p:pic>
        <p:nvPicPr>
          <p:cNvPr id="6146" name="Picture 2"/>
          <p:cNvPicPr>
            <a:picLocks noGrp="1" noChangeAspect="1" noChangeArrowheads="1"/>
          </p:cNvPicPr>
          <p:nvPr>
            <p:ph idx="1"/>
          </p:nvPr>
        </p:nvPicPr>
        <p:blipFill>
          <a:blip r:embed="rId2" cstate="print">
            <a:extLst>
              <a:ext uri="{BEBA8EAE-BF5A-486C-A8C5-ECC9F3942E4B}">
                <a14:imgProps xmlns:a14="http://schemas.microsoft.com/office/drawing/2010/main">
                  <a14:imgLayer r:embed="rId3">
                    <a14:imgEffect>
                      <a14:brightnessContrast bright="20000"/>
                    </a14:imgEffect>
                  </a14:imgLayer>
                </a14:imgProps>
              </a:ext>
            </a:extLst>
          </a:blip>
          <a:srcRect t="40719" r="13081" b="18561"/>
          <a:stretch>
            <a:fillRect/>
          </a:stretch>
        </p:blipFill>
        <p:spPr bwMode="auto">
          <a:xfrm>
            <a:off x="990601" y="1447800"/>
            <a:ext cx="7318772" cy="4571554"/>
          </a:xfrm>
          <a:prstGeom prst="rect">
            <a:avLst/>
          </a:prstGeom>
          <a:noFill/>
          <a:ln w="9525">
            <a:solidFill>
              <a:schemeClr val="tx1"/>
            </a:solidFill>
            <a:miter lim="800000"/>
            <a:headEnd/>
            <a:tailEnd/>
          </a:ln>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txBody>
          <a:bodyPr/>
          <a:lstStyle/>
          <a:p>
            <a:r>
              <a:rPr lang="en-US" sz="2400" dirty="0">
                <a:solidFill>
                  <a:srgbClr val="FF0000"/>
                </a:solidFill>
                <a:latin typeface="Times New Roman" pitchFamily="18" charset="0"/>
                <a:cs typeface="Times New Roman" pitchFamily="18" charset="0"/>
              </a:rPr>
              <a:t>2.1b Pneumatic Comparator</a:t>
            </a:r>
            <a:endParaRPr lang="en-IN" dirty="0"/>
          </a:p>
        </p:txBody>
      </p:sp>
      <p:sp>
        <p:nvSpPr>
          <p:cNvPr id="3" name="Content Placeholder 2"/>
          <p:cNvSpPr>
            <a:spLocks noGrp="1"/>
          </p:cNvSpPr>
          <p:nvPr>
            <p:ph sz="half" idx="1"/>
          </p:nvPr>
        </p:nvSpPr>
        <p:spPr>
          <a:xfrm>
            <a:off x="457200" y="914401"/>
            <a:ext cx="4038600" cy="5211763"/>
          </a:xfrm>
        </p:spPr>
        <p:txBody>
          <a:bodyPr>
            <a:normAutofit lnSpcReduction="10000"/>
          </a:bodyPr>
          <a:lstStyle/>
          <a:p>
            <a:pPr lvl="0">
              <a:buFont typeface="Wingdings" pitchFamily="2" charset="2"/>
              <a:buChar char="v"/>
            </a:pPr>
            <a:r>
              <a:rPr lang="en-US" sz="2000" dirty="0">
                <a:solidFill>
                  <a:srgbClr val="002060"/>
                </a:solidFill>
                <a:latin typeface="Times New Roman" pitchFamily="18" charset="0"/>
                <a:cs typeface="Times New Roman" pitchFamily="18" charset="0"/>
              </a:rPr>
              <a:t>Working of  Pneumatic Comparator</a:t>
            </a:r>
          </a:p>
          <a:p>
            <a:pPr lvl="0" algn="just">
              <a:buNone/>
            </a:pPr>
            <a:r>
              <a:rPr lang="en-US" sz="2000" dirty="0">
                <a:solidFill>
                  <a:srgbClr val="002060"/>
                </a:solidFill>
                <a:latin typeface="Times New Roman" pitchFamily="18" charset="0"/>
                <a:cs typeface="Times New Roman" pitchFamily="18" charset="0"/>
              </a:rPr>
              <a:t>		</a:t>
            </a:r>
            <a:r>
              <a:rPr lang="en-US" sz="2000" dirty="0">
                <a:solidFill>
                  <a:prstClr val="black"/>
                </a:solidFill>
                <a:latin typeface="Times New Roman" pitchFamily="18" charset="0"/>
                <a:cs typeface="Times New Roman" pitchFamily="18" charset="0"/>
              </a:rPr>
              <a:t>Water is filled in tank and dip tube is inserted up to level ‘H’ High pressure and excess air may bubble out in water tank. Then air flows through control orifice to gauging head. Because of restrictions given by gauging head ,back pressure  is exerted on the air.</a:t>
            </a:r>
          </a:p>
          <a:p>
            <a:pPr lvl="0" algn="just">
              <a:buNone/>
            </a:pPr>
            <a:r>
              <a:rPr lang="en-US" sz="2000" dirty="0">
                <a:solidFill>
                  <a:prstClr val="black"/>
                </a:solidFill>
                <a:latin typeface="Times New Roman" pitchFamily="18" charset="0"/>
                <a:cs typeface="Times New Roman" pitchFamily="18" charset="0"/>
              </a:rPr>
              <a:t>		Back pressure generated is shown by manometer i.e. by height difference </a:t>
            </a:r>
            <a:r>
              <a:rPr lang="el-GR" sz="2000" dirty="0">
                <a:solidFill>
                  <a:prstClr val="black"/>
                </a:solidFill>
                <a:latin typeface="Times New Roman" pitchFamily="18" charset="0"/>
                <a:cs typeface="Times New Roman" pitchFamily="18" charset="0"/>
              </a:rPr>
              <a:t>Δ</a:t>
            </a:r>
            <a:r>
              <a:rPr lang="en-US" sz="2000" dirty="0">
                <a:solidFill>
                  <a:prstClr val="black"/>
                </a:solidFill>
                <a:latin typeface="Times New Roman" pitchFamily="18" charset="0"/>
                <a:cs typeface="Times New Roman" pitchFamily="18" charset="0"/>
              </a:rPr>
              <a:t>H. The manometer height can be calibrated by using standard gauging heads and jobs</a:t>
            </a:r>
            <a:endParaRPr lang="en-IN" dirty="0"/>
          </a:p>
        </p:txBody>
      </p:sp>
      <p:sp>
        <p:nvSpPr>
          <p:cNvPr id="6" name="Content Placeholder 5"/>
          <p:cNvSpPr>
            <a:spLocks noGrp="1"/>
          </p:cNvSpPr>
          <p:nvPr>
            <p:ph sz="half" idx="2"/>
          </p:nvPr>
        </p:nvSpPr>
        <p:spPr>
          <a:xfrm>
            <a:off x="4648200" y="914401"/>
            <a:ext cx="4038600" cy="5211763"/>
          </a:xfrm>
        </p:spPr>
        <p:txBody>
          <a:bodyPr/>
          <a:lstStyle/>
          <a:p>
            <a:pPr lvl="0">
              <a:buFont typeface="Wingdings" panose="05000000000000000000" pitchFamily="2" charset="2"/>
              <a:buChar char="v"/>
            </a:pPr>
            <a:r>
              <a:rPr lang="en-US" sz="2000" dirty="0">
                <a:solidFill>
                  <a:srgbClr val="002060"/>
                </a:solidFill>
                <a:latin typeface="Times New Roman" pitchFamily="18" charset="0"/>
                <a:cs typeface="Times New Roman" pitchFamily="18" charset="0"/>
              </a:rPr>
              <a:t>Uses of  Pneumatic Comparator</a:t>
            </a:r>
          </a:p>
          <a:p>
            <a:pPr marL="0" indent="0">
              <a:buNone/>
            </a:pPr>
            <a:endParaRPr lang="en-IN" dirty="0"/>
          </a:p>
        </p:txBody>
      </p:sp>
      <p:pic>
        <p:nvPicPr>
          <p:cNvPr id="7"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20000"/>
                    </a14:imgEffect>
                  </a14:imgLayer>
                </a14:imgProps>
              </a:ext>
            </a:extLst>
          </a:blip>
          <a:srcRect t="9616" r="5125" b="11853"/>
          <a:stretch>
            <a:fillRect/>
          </a:stretch>
        </p:blipFill>
        <p:spPr bwMode="auto">
          <a:xfrm>
            <a:off x="4495801" y="1447800"/>
            <a:ext cx="4343400" cy="4876800"/>
          </a:xfrm>
          <a:prstGeom prst="rect">
            <a:avLst/>
          </a:prstGeom>
          <a:noFill/>
          <a:ln w="9525">
            <a:solidFill>
              <a:schemeClr val="tx1"/>
            </a:solidFill>
            <a:miter lim="800000"/>
            <a:headEnd/>
            <a:tailEnd/>
          </a:ln>
          <a:effectLst/>
        </p:spPr>
      </p:pic>
    </p:spTree>
    <p:extLst>
      <p:ext uri="{BB962C8B-B14F-4D97-AF65-F5344CB8AC3E}">
        <p14:creationId xmlns:p14="http://schemas.microsoft.com/office/powerpoint/2010/main" val="11389331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a:solidFill>
                  <a:srgbClr val="FF0000"/>
                </a:solidFill>
                <a:latin typeface="Times New Roman" pitchFamily="18" charset="0"/>
                <a:cs typeface="Times New Roman" pitchFamily="18" charset="0"/>
              </a:rPr>
              <a:t>2.1b Advantages and Disadvantages of  </a:t>
            </a:r>
            <a:br>
              <a:rPr lang="en-US" sz="2400" dirty="0">
                <a:solidFill>
                  <a:srgbClr val="FF0000"/>
                </a:solidFill>
                <a:latin typeface="Times New Roman" pitchFamily="18" charset="0"/>
                <a:cs typeface="Times New Roman" pitchFamily="18" charset="0"/>
              </a:rPr>
            </a:br>
            <a:r>
              <a:rPr lang="en-US" sz="2400" dirty="0">
                <a:solidFill>
                  <a:srgbClr val="FF0000"/>
                </a:solidFill>
                <a:latin typeface="Times New Roman" pitchFamily="18" charset="0"/>
                <a:cs typeface="Times New Roman" pitchFamily="18" charset="0"/>
              </a:rPr>
              <a:t>Pneumatic  Comparator</a:t>
            </a:r>
          </a:p>
        </p:txBody>
      </p:sp>
      <p:sp>
        <p:nvSpPr>
          <p:cNvPr id="3" name="Content Placeholder 2"/>
          <p:cNvSpPr>
            <a:spLocks noGrp="1"/>
          </p:cNvSpPr>
          <p:nvPr>
            <p:ph sz="half" idx="1"/>
          </p:nvPr>
        </p:nvSpPr>
        <p:spPr/>
        <p:txBody>
          <a:bodyPr/>
          <a:lstStyle/>
          <a:p>
            <a:pPr>
              <a:buFont typeface="Wingdings" pitchFamily="2" charset="2"/>
              <a:buChar char="v"/>
            </a:pPr>
            <a:r>
              <a:rPr lang="en-US" sz="2400" dirty="0">
                <a:solidFill>
                  <a:srgbClr val="002060"/>
                </a:solidFill>
                <a:latin typeface="Times New Roman" pitchFamily="18" charset="0"/>
                <a:cs typeface="Times New Roman" pitchFamily="18" charset="0"/>
              </a:rPr>
              <a:t>Advantages</a:t>
            </a:r>
          </a:p>
          <a:p>
            <a:pPr marL="514350" indent="-514350">
              <a:buAutoNum type="arabicPeriod"/>
            </a:pPr>
            <a:r>
              <a:rPr lang="en-US" sz="2400" dirty="0">
                <a:latin typeface="Times New Roman" pitchFamily="18" charset="0"/>
                <a:cs typeface="Times New Roman" pitchFamily="18" charset="0"/>
              </a:rPr>
              <a:t>No contact with job.</a:t>
            </a:r>
          </a:p>
          <a:p>
            <a:pPr marL="514350" indent="-514350">
              <a:buAutoNum type="arabicPeriod"/>
            </a:pPr>
            <a:r>
              <a:rPr lang="en-US" sz="2400" dirty="0">
                <a:latin typeface="Times New Roman" pitchFamily="18" charset="0"/>
                <a:cs typeface="Times New Roman" pitchFamily="18" charset="0"/>
              </a:rPr>
              <a:t>Small moving parts.</a:t>
            </a:r>
          </a:p>
          <a:p>
            <a:pPr marL="514350" indent="-514350">
              <a:buAutoNum type="arabicPeriod"/>
            </a:pPr>
            <a:r>
              <a:rPr lang="en-US" sz="2400" dirty="0">
                <a:latin typeface="Times New Roman" pitchFamily="18" charset="0"/>
                <a:cs typeface="Times New Roman" pitchFamily="18" charset="0"/>
              </a:rPr>
              <a:t>More accuracy.</a:t>
            </a:r>
          </a:p>
          <a:p>
            <a:pPr marL="514350" indent="-514350">
              <a:buAutoNum type="arabicPeriod"/>
            </a:pPr>
            <a:r>
              <a:rPr lang="en-US" sz="2400" dirty="0">
                <a:latin typeface="Times New Roman" pitchFamily="18" charset="0"/>
                <a:cs typeface="Times New Roman" pitchFamily="18" charset="0"/>
              </a:rPr>
              <a:t>Very high magnification.</a:t>
            </a:r>
          </a:p>
          <a:p>
            <a:pPr marL="514350" indent="-514350">
              <a:buAutoNum type="arabicPeriod"/>
            </a:pPr>
            <a:r>
              <a:rPr lang="en-US" sz="2400" dirty="0">
                <a:latin typeface="Times New Roman" pitchFamily="18" charset="0"/>
                <a:cs typeface="Times New Roman" pitchFamily="18" charset="0"/>
              </a:rPr>
              <a:t>Instrument can be placed at remote from job.</a:t>
            </a:r>
          </a:p>
          <a:p>
            <a:pPr marL="514350" indent="-514350">
              <a:buAutoNum type="arabicPeriod"/>
            </a:pPr>
            <a:r>
              <a:rPr lang="en-US" sz="2400" dirty="0">
                <a:latin typeface="Times New Roman" pitchFamily="18" charset="0"/>
                <a:cs typeface="Times New Roman" pitchFamily="18" charset="0"/>
              </a:rPr>
              <a:t>Used to check an ovality and taperness.</a:t>
            </a:r>
          </a:p>
          <a:p>
            <a:pPr marL="514350" indent="-514350">
              <a:buNone/>
            </a:pPr>
            <a:endParaRPr lang="en-US" sz="2400" dirty="0">
              <a:latin typeface="Times New Roman" pitchFamily="18" charset="0"/>
              <a:cs typeface="Times New Roman" pitchFamily="18" charset="0"/>
            </a:endParaRPr>
          </a:p>
          <a:p>
            <a:pPr marL="514350" indent="-514350">
              <a:buAutoNum type="arabicPeriod"/>
            </a:pPr>
            <a:endParaRPr lang="en-US" dirty="0">
              <a:latin typeface="Times New Roman" pitchFamily="18" charset="0"/>
              <a:cs typeface="Times New Roman" pitchFamily="18" charset="0"/>
            </a:endParaRPr>
          </a:p>
        </p:txBody>
      </p:sp>
      <p:sp>
        <p:nvSpPr>
          <p:cNvPr id="4" name="Content Placeholder 3"/>
          <p:cNvSpPr>
            <a:spLocks noGrp="1"/>
          </p:cNvSpPr>
          <p:nvPr>
            <p:ph sz="half" idx="2"/>
          </p:nvPr>
        </p:nvSpPr>
        <p:spPr/>
        <p:txBody>
          <a:bodyPr/>
          <a:lstStyle/>
          <a:p>
            <a:pPr>
              <a:buFont typeface="Wingdings" pitchFamily="2" charset="2"/>
              <a:buChar char="v"/>
            </a:pPr>
            <a:r>
              <a:rPr lang="en-US" dirty="0">
                <a:solidFill>
                  <a:srgbClr val="002060"/>
                </a:solidFill>
              </a:rPr>
              <a:t> </a:t>
            </a:r>
            <a:r>
              <a:rPr lang="en-US" sz="2400" dirty="0">
                <a:solidFill>
                  <a:srgbClr val="002060"/>
                </a:solidFill>
                <a:latin typeface="Times New Roman" pitchFamily="18" charset="0"/>
                <a:cs typeface="Times New Roman" pitchFamily="18" charset="0"/>
              </a:rPr>
              <a:t>Disadvantages</a:t>
            </a:r>
          </a:p>
          <a:p>
            <a:pPr marL="457200" indent="-457200">
              <a:buAutoNum type="arabicPeriod"/>
            </a:pPr>
            <a:r>
              <a:rPr lang="en-US" sz="2400" dirty="0">
                <a:latin typeface="Times New Roman" pitchFamily="18" charset="0"/>
                <a:cs typeface="Times New Roman" pitchFamily="18" charset="0"/>
              </a:rPr>
              <a:t>Needs Auxiliary equipments</a:t>
            </a:r>
          </a:p>
          <a:p>
            <a:pPr marL="514350" indent="-514350">
              <a:buAutoNum type="arabicPeriod"/>
            </a:pPr>
            <a:r>
              <a:rPr lang="en-US" sz="2400" dirty="0">
                <a:latin typeface="Times New Roman" pitchFamily="18" charset="0"/>
                <a:cs typeface="Times New Roman" pitchFamily="18" charset="0"/>
              </a:rPr>
              <a:t>Scale is not uniform</a:t>
            </a:r>
          </a:p>
          <a:p>
            <a:pPr marL="514350" indent="-514350">
              <a:buAutoNum type="arabicPeriod"/>
            </a:pPr>
            <a:r>
              <a:rPr lang="en-US" sz="2400" dirty="0">
                <a:latin typeface="Times New Roman" pitchFamily="18" charset="0"/>
                <a:cs typeface="Times New Roman" pitchFamily="18" charset="0"/>
              </a:rPr>
              <a:t>Not portable</a:t>
            </a:r>
          </a:p>
          <a:p>
            <a:pPr marL="514350" indent="-514350">
              <a:buAutoNum type="arabicPeriod"/>
            </a:pPr>
            <a:r>
              <a:rPr lang="en-US" sz="2400" dirty="0">
                <a:latin typeface="Times New Roman" pitchFamily="18" charset="0"/>
                <a:cs typeface="Times New Roman" pitchFamily="18" charset="0"/>
              </a:rPr>
              <a:t>Different gauging heads are needed for different applications.</a:t>
            </a:r>
          </a:p>
          <a:p>
            <a:pPr>
              <a:buNone/>
            </a:pPr>
            <a:endParaRPr lang="en-US" dirty="0">
              <a:solidFill>
                <a:srgbClr val="002060"/>
              </a:solidFill>
              <a:latin typeface="Times New Roman" pitchFamily="18" charset="0"/>
              <a:cs typeface="Times New Roman" pitchFamily="18"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p>
            <a:r>
              <a:rPr lang="en-US" sz="2400" dirty="0">
                <a:solidFill>
                  <a:srgbClr val="FF0000"/>
                </a:solidFill>
                <a:latin typeface="Times New Roman" panose="02020603050405020304" pitchFamily="18" charset="0"/>
                <a:cs typeface="Times New Roman" panose="02020603050405020304" pitchFamily="18" charset="0"/>
              </a:rPr>
              <a:t>Difference between Mechanical &amp; Pneumatic Comparator</a:t>
            </a:r>
            <a:endParaRPr lang="en-IN" sz="2400" dirty="0">
              <a:solidFill>
                <a:srgbClr val="FF0000"/>
              </a:solidFill>
              <a:latin typeface="Times New Roman" panose="02020603050405020304" pitchFamily="18" charset="0"/>
              <a:cs typeface="Times New Roman" panose="02020603050405020304" pitchFamily="18" charset="0"/>
            </a:endParaRPr>
          </a:p>
        </p:txBody>
      </p:sp>
      <p:sp>
        <p:nvSpPr>
          <p:cNvPr id="3" name="Text Placeholder 2"/>
          <p:cNvSpPr>
            <a:spLocks noGrp="1"/>
          </p:cNvSpPr>
          <p:nvPr>
            <p:ph type="body" idx="1"/>
          </p:nvPr>
        </p:nvSpPr>
        <p:spPr>
          <a:xfrm>
            <a:off x="457201" y="1219201"/>
            <a:ext cx="4040188" cy="609600"/>
          </a:xfrm>
        </p:spPr>
        <p:txBody>
          <a:bodyPr>
            <a:normAutofit/>
          </a:bodyPr>
          <a:lstStyle/>
          <a:p>
            <a:pPr algn="ctr"/>
            <a:r>
              <a:rPr lang="en-US" b="0" dirty="0">
                <a:solidFill>
                  <a:srgbClr val="FF0000"/>
                </a:solidFill>
                <a:latin typeface="Times New Roman" panose="02020603050405020304" pitchFamily="18" charset="0"/>
                <a:ea typeface="+mj-ea"/>
                <a:cs typeface="Times New Roman" panose="02020603050405020304" pitchFamily="18" charset="0"/>
              </a:rPr>
              <a:t>Mechanical Comparator</a:t>
            </a:r>
            <a:endParaRPr lang="en-IN" dirty="0"/>
          </a:p>
        </p:txBody>
      </p:sp>
      <p:sp>
        <p:nvSpPr>
          <p:cNvPr id="4" name="Content Placeholder 3"/>
          <p:cNvSpPr>
            <a:spLocks noGrp="1"/>
          </p:cNvSpPr>
          <p:nvPr>
            <p:ph sz="half" idx="2"/>
          </p:nvPr>
        </p:nvSpPr>
        <p:spPr>
          <a:xfrm>
            <a:off x="457201" y="1828800"/>
            <a:ext cx="4040188" cy="4297363"/>
          </a:xfrm>
        </p:spPr>
        <p:txBody>
          <a:bodyPr>
            <a:normAutofit fontScale="92500"/>
          </a:bodyPr>
          <a:lstStyle/>
          <a:p>
            <a:r>
              <a:rPr lang="en-US" dirty="0">
                <a:latin typeface="Times New Roman" panose="02020603050405020304" pitchFamily="18" charset="0"/>
                <a:cs typeface="Times New Roman" panose="02020603050405020304" pitchFamily="18" charset="0"/>
              </a:rPr>
              <a:t>Mechanical comparators are robust &amp; compact in design</a:t>
            </a:r>
          </a:p>
          <a:p>
            <a:r>
              <a:rPr lang="en-US" dirty="0">
                <a:latin typeface="Times New Roman" panose="02020603050405020304" pitchFamily="18" charset="0"/>
                <a:cs typeface="Times New Roman" panose="02020603050405020304" pitchFamily="18" charset="0"/>
              </a:rPr>
              <a:t>Usually the Mechanical comparators have linear scale</a:t>
            </a:r>
          </a:p>
          <a:p>
            <a:r>
              <a:rPr lang="en-US" dirty="0">
                <a:latin typeface="Times New Roman" panose="02020603050405020304" pitchFamily="18" charset="0"/>
                <a:cs typeface="Times New Roman" panose="02020603050405020304" pitchFamily="18" charset="0"/>
              </a:rPr>
              <a:t>Due to more moving parts friction is more</a:t>
            </a:r>
          </a:p>
          <a:p>
            <a:r>
              <a:rPr lang="en-US" dirty="0">
                <a:latin typeface="Times New Roman" panose="02020603050405020304" pitchFamily="18" charset="0"/>
                <a:cs typeface="Times New Roman" panose="02020603050405020304" pitchFamily="18" charset="0"/>
              </a:rPr>
              <a:t>Less degree of magnification as compared to pneumatic comparators</a:t>
            </a:r>
          </a:p>
          <a:p>
            <a:r>
              <a:rPr lang="en-US" dirty="0">
                <a:latin typeface="Times New Roman" panose="02020603050405020304" pitchFamily="18" charset="0"/>
                <a:cs typeface="Times New Roman" panose="02020603050405020304" pitchFamily="18" charset="0"/>
              </a:rPr>
              <a:t>Less costlier as compared to other comparators</a:t>
            </a:r>
            <a:endParaRPr lang="en-IN" dirty="0">
              <a:latin typeface="Times New Roman" panose="02020603050405020304" pitchFamily="18" charset="0"/>
              <a:cs typeface="Times New Roman" panose="02020603050405020304" pitchFamily="18" charset="0"/>
            </a:endParaRPr>
          </a:p>
        </p:txBody>
      </p:sp>
      <p:sp>
        <p:nvSpPr>
          <p:cNvPr id="5" name="Text Placeholder 4"/>
          <p:cNvSpPr>
            <a:spLocks noGrp="1"/>
          </p:cNvSpPr>
          <p:nvPr>
            <p:ph type="body" sz="quarter" idx="3"/>
          </p:nvPr>
        </p:nvSpPr>
        <p:spPr>
          <a:xfrm>
            <a:off x="4645026" y="1219201"/>
            <a:ext cx="4041775" cy="609600"/>
          </a:xfrm>
        </p:spPr>
        <p:txBody>
          <a:bodyPr>
            <a:normAutofit/>
          </a:bodyPr>
          <a:lstStyle/>
          <a:p>
            <a:pPr algn="ctr"/>
            <a:r>
              <a:rPr lang="en-US" b="0" dirty="0">
                <a:solidFill>
                  <a:srgbClr val="FF0000"/>
                </a:solidFill>
                <a:latin typeface="Times New Roman" panose="02020603050405020304" pitchFamily="18" charset="0"/>
                <a:ea typeface="+mj-ea"/>
                <a:cs typeface="Times New Roman" panose="02020603050405020304" pitchFamily="18" charset="0"/>
              </a:rPr>
              <a:t>Pneumatic Comparator</a:t>
            </a:r>
            <a:endParaRPr lang="en-IN" dirty="0"/>
          </a:p>
        </p:txBody>
      </p:sp>
      <p:sp>
        <p:nvSpPr>
          <p:cNvPr id="6" name="Content Placeholder 5"/>
          <p:cNvSpPr>
            <a:spLocks noGrp="1"/>
          </p:cNvSpPr>
          <p:nvPr>
            <p:ph sz="quarter" idx="4"/>
          </p:nvPr>
        </p:nvSpPr>
        <p:spPr>
          <a:xfrm>
            <a:off x="4645026" y="1828800"/>
            <a:ext cx="4041775" cy="4297363"/>
          </a:xfrm>
        </p:spPr>
        <p:txBody>
          <a:bodyPr>
            <a:normAutofit/>
          </a:bodyPr>
          <a:lstStyle/>
          <a:p>
            <a:r>
              <a:rPr lang="en-US" sz="2200" dirty="0">
                <a:latin typeface="Times New Roman" panose="02020603050405020304" pitchFamily="18" charset="0"/>
                <a:cs typeface="Times New Roman" panose="02020603050405020304" pitchFamily="18" charset="0"/>
              </a:rPr>
              <a:t>Pneumatic comparators are not portable &amp; compact in design</a:t>
            </a:r>
          </a:p>
          <a:p>
            <a:r>
              <a:rPr lang="en-US" sz="2200" dirty="0">
                <a:latin typeface="Times New Roman" panose="02020603050405020304" pitchFamily="18" charset="0"/>
                <a:cs typeface="Times New Roman" panose="02020603050405020304" pitchFamily="18" charset="0"/>
              </a:rPr>
              <a:t>The scale is generally not linear</a:t>
            </a:r>
          </a:p>
          <a:p>
            <a:r>
              <a:rPr lang="en-US" sz="2200" dirty="0">
                <a:latin typeface="Times New Roman" panose="02020603050405020304" pitchFamily="18" charset="0"/>
                <a:cs typeface="Times New Roman" panose="02020603050405020304" pitchFamily="18" charset="0"/>
              </a:rPr>
              <a:t>It has few moving parts so friction is less.</a:t>
            </a:r>
          </a:p>
          <a:p>
            <a:r>
              <a:rPr lang="en-US" sz="2200" dirty="0">
                <a:latin typeface="Times New Roman" panose="02020603050405020304" pitchFamily="18" charset="0"/>
                <a:cs typeface="Times New Roman" panose="02020603050405020304" pitchFamily="18" charset="0"/>
              </a:rPr>
              <a:t>It is possible to high degree of magnification</a:t>
            </a:r>
          </a:p>
          <a:p>
            <a:pPr marL="0" indent="0">
              <a:buNone/>
            </a:pPr>
            <a:endParaRPr lang="en-US" sz="2200" dirty="0">
              <a:latin typeface="Times New Roman" panose="02020603050405020304" pitchFamily="18" charset="0"/>
              <a:cs typeface="Times New Roman" panose="02020603050405020304" pitchFamily="18" charset="0"/>
            </a:endParaRPr>
          </a:p>
          <a:p>
            <a:r>
              <a:rPr lang="en-US" sz="2200" dirty="0">
                <a:latin typeface="Times New Roman" panose="02020603050405020304" pitchFamily="18" charset="0"/>
                <a:cs typeface="Times New Roman" panose="02020603050405020304" pitchFamily="18" charset="0"/>
              </a:rPr>
              <a:t>Cost is high as compared to mechanical comparators.</a:t>
            </a:r>
          </a:p>
          <a:p>
            <a:pPr marL="0" indent="0">
              <a:buNone/>
            </a:pPr>
            <a:endParaRPr lang="en-IN" sz="2200" dirty="0"/>
          </a:p>
        </p:txBody>
      </p:sp>
    </p:spTree>
    <p:extLst>
      <p:ext uri="{BB962C8B-B14F-4D97-AF65-F5344CB8AC3E}">
        <p14:creationId xmlns:p14="http://schemas.microsoft.com/office/powerpoint/2010/main" val="34542853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p>
            <a:r>
              <a:rPr lang="en-US" sz="2400" dirty="0">
                <a:solidFill>
                  <a:srgbClr val="FF0000"/>
                </a:solidFill>
                <a:latin typeface="Times New Roman" panose="02020603050405020304" pitchFamily="18" charset="0"/>
                <a:cs typeface="Times New Roman" panose="02020603050405020304" pitchFamily="18" charset="0"/>
              </a:rPr>
              <a:t>Difference between Measuring Instrument &amp; Comparator</a:t>
            </a:r>
            <a:endParaRPr lang="en-IN" sz="2400" dirty="0">
              <a:solidFill>
                <a:srgbClr val="FF0000"/>
              </a:solidFill>
              <a:latin typeface="Times New Roman" panose="02020603050405020304" pitchFamily="18" charset="0"/>
              <a:cs typeface="Times New Roman" panose="02020603050405020304" pitchFamily="18" charset="0"/>
            </a:endParaRPr>
          </a:p>
        </p:txBody>
      </p:sp>
      <p:sp>
        <p:nvSpPr>
          <p:cNvPr id="3" name="Text Placeholder 2"/>
          <p:cNvSpPr>
            <a:spLocks noGrp="1"/>
          </p:cNvSpPr>
          <p:nvPr>
            <p:ph type="body" idx="1"/>
          </p:nvPr>
        </p:nvSpPr>
        <p:spPr>
          <a:xfrm>
            <a:off x="457201" y="1219201"/>
            <a:ext cx="4040188" cy="609600"/>
          </a:xfrm>
        </p:spPr>
        <p:txBody>
          <a:bodyPr>
            <a:normAutofit/>
          </a:bodyPr>
          <a:lstStyle/>
          <a:p>
            <a:pPr algn="ctr"/>
            <a:r>
              <a:rPr lang="en-US" b="0" dirty="0">
                <a:solidFill>
                  <a:srgbClr val="FF0000"/>
                </a:solidFill>
                <a:latin typeface="Times New Roman" panose="02020603050405020304" pitchFamily="18" charset="0"/>
                <a:ea typeface="+mj-ea"/>
                <a:cs typeface="Times New Roman" panose="02020603050405020304" pitchFamily="18" charset="0"/>
              </a:rPr>
              <a:t>Measuring Instrument</a:t>
            </a:r>
            <a:endParaRPr lang="en-IN" dirty="0"/>
          </a:p>
        </p:txBody>
      </p:sp>
      <p:sp>
        <p:nvSpPr>
          <p:cNvPr id="4" name="Content Placeholder 3"/>
          <p:cNvSpPr>
            <a:spLocks noGrp="1"/>
          </p:cNvSpPr>
          <p:nvPr>
            <p:ph sz="half" idx="2"/>
          </p:nvPr>
        </p:nvSpPr>
        <p:spPr>
          <a:xfrm>
            <a:off x="457201" y="1828800"/>
            <a:ext cx="4040188" cy="4297363"/>
          </a:xfrm>
        </p:spPr>
        <p:txBody>
          <a:bodyPr>
            <a:normAutofit/>
          </a:bodyPr>
          <a:lstStyle/>
          <a:p>
            <a:r>
              <a:rPr lang="en-US" sz="2200" dirty="0">
                <a:latin typeface="Times New Roman" panose="02020603050405020304" pitchFamily="18" charset="0"/>
                <a:cs typeface="Times New Roman" panose="02020603050405020304" pitchFamily="18" charset="0"/>
              </a:rPr>
              <a:t>Unit which compare actual value with standard value &amp; gives out result is called comparator</a:t>
            </a:r>
          </a:p>
          <a:p>
            <a:r>
              <a:rPr lang="en-US" sz="2200" dirty="0">
                <a:latin typeface="Times New Roman" panose="02020603050405020304" pitchFamily="18" charset="0"/>
                <a:cs typeface="Times New Roman" panose="02020603050405020304" pitchFamily="18" charset="0"/>
              </a:rPr>
              <a:t>Magnifications are provided</a:t>
            </a:r>
          </a:p>
          <a:p>
            <a:r>
              <a:rPr lang="en-US" sz="2200" dirty="0">
                <a:latin typeface="Times New Roman" panose="02020603050405020304" pitchFamily="18" charset="0"/>
                <a:cs typeface="Times New Roman" panose="02020603050405020304" pitchFamily="18" charset="0"/>
              </a:rPr>
              <a:t>Preferred in mass production</a:t>
            </a:r>
          </a:p>
          <a:p>
            <a:r>
              <a:rPr lang="en-US" sz="2200" dirty="0">
                <a:latin typeface="Times New Roman" panose="02020603050405020304" pitchFamily="18" charset="0"/>
                <a:cs typeface="Times New Roman" panose="02020603050405020304" pitchFamily="18" charset="0"/>
              </a:rPr>
              <a:t>Gives output in terms of + or – from required value</a:t>
            </a:r>
          </a:p>
          <a:p>
            <a:r>
              <a:rPr lang="en-US" sz="2200" dirty="0">
                <a:latin typeface="Times New Roman" panose="02020603050405020304" pitchFamily="18" charset="0"/>
                <a:cs typeface="Times New Roman" panose="02020603050405020304" pitchFamily="18" charset="0"/>
              </a:rPr>
              <a:t>E.g. Dial gauge , Pneumatic comparator</a:t>
            </a:r>
            <a:endParaRPr lang="en-IN" sz="2200" dirty="0">
              <a:latin typeface="Times New Roman" panose="02020603050405020304" pitchFamily="18" charset="0"/>
              <a:cs typeface="Times New Roman" panose="02020603050405020304" pitchFamily="18" charset="0"/>
            </a:endParaRPr>
          </a:p>
        </p:txBody>
      </p:sp>
      <p:sp>
        <p:nvSpPr>
          <p:cNvPr id="5" name="Text Placeholder 4"/>
          <p:cNvSpPr>
            <a:spLocks noGrp="1"/>
          </p:cNvSpPr>
          <p:nvPr>
            <p:ph type="body" sz="quarter" idx="3"/>
          </p:nvPr>
        </p:nvSpPr>
        <p:spPr>
          <a:xfrm>
            <a:off x="4645026" y="1219201"/>
            <a:ext cx="4041775" cy="609600"/>
          </a:xfrm>
        </p:spPr>
        <p:txBody>
          <a:bodyPr>
            <a:normAutofit/>
          </a:bodyPr>
          <a:lstStyle/>
          <a:p>
            <a:pPr algn="ctr"/>
            <a:r>
              <a:rPr lang="en-US" b="0" dirty="0">
                <a:solidFill>
                  <a:srgbClr val="FF0000"/>
                </a:solidFill>
                <a:latin typeface="Times New Roman" panose="02020603050405020304" pitchFamily="18" charset="0"/>
                <a:ea typeface="+mj-ea"/>
                <a:cs typeface="Times New Roman" panose="02020603050405020304" pitchFamily="18" charset="0"/>
              </a:rPr>
              <a:t>Comparator</a:t>
            </a:r>
            <a:endParaRPr lang="en-IN" dirty="0"/>
          </a:p>
        </p:txBody>
      </p:sp>
      <p:sp>
        <p:nvSpPr>
          <p:cNvPr id="6" name="Content Placeholder 5"/>
          <p:cNvSpPr>
            <a:spLocks noGrp="1"/>
          </p:cNvSpPr>
          <p:nvPr>
            <p:ph sz="quarter" idx="4"/>
          </p:nvPr>
        </p:nvSpPr>
        <p:spPr>
          <a:xfrm>
            <a:off x="4645026" y="1752600"/>
            <a:ext cx="4041775" cy="4373563"/>
          </a:xfrm>
        </p:spPr>
        <p:txBody>
          <a:bodyPr>
            <a:normAutofit/>
          </a:bodyPr>
          <a:lstStyle/>
          <a:p>
            <a:r>
              <a:rPr lang="en-US" sz="2200" dirty="0">
                <a:latin typeface="Times New Roman" panose="02020603050405020304" pitchFamily="18" charset="0"/>
                <a:cs typeface="Times New Roman" panose="02020603050405020304" pitchFamily="18" charset="0"/>
              </a:rPr>
              <a:t>Instrument which gives exact value of dimension of job is measuring unit.</a:t>
            </a:r>
          </a:p>
          <a:p>
            <a:endParaRPr lang="en-US" sz="2200" dirty="0">
              <a:latin typeface="Times New Roman" panose="02020603050405020304" pitchFamily="18" charset="0"/>
              <a:cs typeface="Times New Roman" panose="02020603050405020304" pitchFamily="18" charset="0"/>
            </a:endParaRPr>
          </a:p>
          <a:p>
            <a:r>
              <a:rPr lang="en-US" sz="2200" dirty="0">
                <a:latin typeface="Times New Roman" panose="02020603050405020304" pitchFamily="18" charset="0"/>
                <a:cs typeface="Times New Roman" panose="02020603050405020304" pitchFamily="18" charset="0"/>
              </a:rPr>
              <a:t>No magnification concept</a:t>
            </a:r>
          </a:p>
          <a:p>
            <a:r>
              <a:rPr lang="en-US" sz="2200" dirty="0">
                <a:latin typeface="Times New Roman" panose="02020603050405020304" pitchFamily="18" charset="0"/>
                <a:cs typeface="Times New Roman" panose="02020603050405020304" pitchFamily="18" charset="0"/>
              </a:rPr>
              <a:t>Used in all type of work</a:t>
            </a:r>
          </a:p>
          <a:p>
            <a:r>
              <a:rPr lang="en-US" sz="2200" dirty="0">
                <a:latin typeface="Times New Roman" panose="02020603050405020304" pitchFamily="18" charset="0"/>
                <a:cs typeface="Times New Roman" panose="02020603050405020304" pitchFamily="18" charset="0"/>
              </a:rPr>
              <a:t>Gives exact value of job</a:t>
            </a:r>
          </a:p>
          <a:p>
            <a:endParaRPr lang="en-US" sz="2200" dirty="0">
              <a:latin typeface="Times New Roman" panose="02020603050405020304" pitchFamily="18" charset="0"/>
              <a:cs typeface="Times New Roman" panose="02020603050405020304" pitchFamily="18" charset="0"/>
            </a:endParaRPr>
          </a:p>
          <a:p>
            <a:r>
              <a:rPr lang="en-US" sz="2200" dirty="0">
                <a:latin typeface="Times New Roman" panose="02020603050405020304" pitchFamily="18" charset="0"/>
                <a:cs typeface="Times New Roman" panose="02020603050405020304" pitchFamily="18" charset="0"/>
              </a:rPr>
              <a:t>E.g. Vernier caliper, Micrometer</a:t>
            </a:r>
          </a:p>
          <a:p>
            <a:pPr marL="0" indent="0">
              <a:buNone/>
            </a:pPr>
            <a:endParaRPr lang="en-US" sz="2200" dirty="0">
              <a:latin typeface="Times New Roman" panose="02020603050405020304" pitchFamily="18" charset="0"/>
              <a:cs typeface="Times New Roman" panose="02020603050405020304" pitchFamily="18" charset="0"/>
            </a:endParaRPr>
          </a:p>
          <a:p>
            <a:pPr marL="0" indent="0">
              <a:buNone/>
            </a:pPr>
            <a:endParaRPr lang="en-IN" sz="2200" dirty="0"/>
          </a:p>
        </p:txBody>
      </p:sp>
    </p:spTree>
    <p:extLst>
      <p:ext uri="{BB962C8B-B14F-4D97-AF65-F5344CB8AC3E}">
        <p14:creationId xmlns:p14="http://schemas.microsoft.com/office/powerpoint/2010/main" val="10888549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90600" y="533402"/>
            <a:ext cx="7239000" cy="6186309"/>
          </a:xfrm>
          <a:prstGeom prst="rect">
            <a:avLst/>
          </a:prstGeom>
        </p:spPr>
        <p:txBody>
          <a:bodyPr wrap="square">
            <a:spAutoFit/>
          </a:bodyPr>
          <a:lstStyle/>
          <a:p>
            <a:pPr>
              <a:buFont typeface="Wingdings" pitchFamily="2" charset="2"/>
              <a:buChar char="v"/>
            </a:pPr>
            <a:r>
              <a:rPr lang="en-US" dirty="0">
                <a:solidFill>
                  <a:srgbClr val="FF0000"/>
                </a:solidFill>
                <a:latin typeface="Times New Roman" pitchFamily="18" charset="0"/>
                <a:cs typeface="Times New Roman" pitchFamily="18" charset="0"/>
              </a:rPr>
              <a:t>Interchangeability :- </a:t>
            </a:r>
            <a:r>
              <a:rPr lang="en-US" dirty="0">
                <a:latin typeface="Times New Roman" pitchFamily="18" charset="0"/>
                <a:cs typeface="Times New Roman" pitchFamily="18" charset="0"/>
              </a:rPr>
              <a:t>Is defined as the ability to interchange various parts of an assembly at the time of assembling or replacing</a:t>
            </a:r>
          </a:p>
          <a:p>
            <a:pPr>
              <a:buFont typeface="Wingdings" pitchFamily="2" charset="2"/>
              <a:buChar char="v"/>
            </a:pPr>
            <a:r>
              <a:rPr lang="en-US" dirty="0">
                <a:solidFill>
                  <a:srgbClr val="FF0000"/>
                </a:solidFill>
                <a:latin typeface="Times New Roman" pitchFamily="18" charset="0"/>
                <a:cs typeface="Times New Roman" pitchFamily="18" charset="0"/>
              </a:rPr>
              <a:t>Advantages of Interchangeability</a:t>
            </a:r>
          </a:p>
          <a:p>
            <a:pPr>
              <a:buNone/>
            </a:pPr>
            <a:r>
              <a:rPr lang="en-US" dirty="0">
                <a:solidFill>
                  <a:srgbClr val="FF0000"/>
                </a:solidFill>
                <a:latin typeface="Times New Roman" pitchFamily="18" charset="0"/>
                <a:cs typeface="Times New Roman" pitchFamily="18" charset="0"/>
              </a:rPr>
              <a:t> </a:t>
            </a:r>
            <a:r>
              <a:rPr lang="en-US" dirty="0">
                <a:latin typeface="Times New Roman" pitchFamily="18" charset="0"/>
                <a:cs typeface="Times New Roman" pitchFamily="18" charset="0"/>
              </a:rPr>
              <a:t>1. Easy to manufacture in mass production.</a:t>
            </a:r>
          </a:p>
          <a:p>
            <a:pPr>
              <a:buNone/>
            </a:pPr>
            <a:r>
              <a:rPr lang="en-US" dirty="0">
                <a:solidFill>
                  <a:srgbClr val="FF0000"/>
                </a:solidFill>
                <a:latin typeface="Times New Roman" pitchFamily="18" charset="0"/>
                <a:cs typeface="Times New Roman" pitchFamily="18" charset="0"/>
              </a:rPr>
              <a:t>  </a:t>
            </a:r>
            <a:r>
              <a:rPr lang="en-US" dirty="0">
                <a:latin typeface="Times New Roman" pitchFamily="18" charset="0"/>
                <a:cs typeface="Times New Roman" pitchFamily="18" charset="0"/>
              </a:rPr>
              <a:t>2. East to replace the equipment's/parts.</a:t>
            </a:r>
          </a:p>
          <a:p>
            <a:pPr>
              <a:buNone/>
            </a:pPr>
            <a:r>
              <a:rPr lang="en-US" dirty="0">
                <a:solidFill>
                  <a:srgbClr val="FF0000"/>
                </a:solidFill>
                <a:latin typeface="Times New Roman" pitchFamily="18" charset="0"/>
                <a:cs typeface="Times New Roman" pitchFamily="18" charset="0"/>
              </a:rPr>
              <a:t>  </a:t>
            </a:r>
            <a:r>
              <a:rPr lang="en-US" dirty="0">
                <a:latin typeface="Times New Roman" pitchFamily="18" charset="0"/>
                <a:cs typeface="Times New Roman" pitchFamily="18" charset="0"/>
              </a:rPr>
              <a:t>3. Less cost of manufacturing. </a:t>
            </a:r>
          </a:p>
          <a:p>
            <a:pPr>
              <a:buNone/>
            </a:pPr>
            <a:r>
              <a:rPr lang="en-US" dirty="0">
                <a:solidFill>
                  <a:srgbClr val="FF0000"/>
                </a:solidFill>
                <a:latin typeface="Times New Roman" pitchFamily="18" charset="0"/>
                <a:cs typeface="Times New Roman" pitchFamily="18" charset="0"/>
              </a:rPr>
              <a:t>  </a:t>
            </a:r>
            <a:r>
              <a:rPr lang="en-US" dirty="0">
                <a:latin typeface="Times New Roman" pitchFamily="18" charset="0"/>
                <a:cs typeface="Times New Roman" pitchFamily="18" charset="0"/>
              </a:rPr>
              <a:t>4. Easy for maintenance of the job.</a:t>
            </a:r>
          </a:p>
          <a:p>
            <a:pPr marL="285750" indent="-285750">
              <a:buFont typeface="Wingdings" panose="05000000000000000000" pitchFamily="2" charset="2"/>
              <a:buChar char="v"/>
            </a:pPr>
            <a:r>
              <a:rPr lang="en-US" dirty="0">
                <a:solidFill>
                  <a:srgbClr val="FF0000"/>
                </a:solidFill>
                <a:latin typeface="Times New Roman" pitchFamily="18" charset="0"/>
                <a:cs typeface="Times New Roman" pitchFamily="18" charset="0"/>
              </a:rPr>
              <a:t>Selective Assembly</a:t>
            </a:r>
          </a:p>
          <a:p>
            <a:r>
              <a:rPr lang="en-US" dirty="0">
                <a:latin typeface="Times New Roman" pitchFamily="18" charset="0"/>
                <a:cs typeface="Times New Roman" pitchFamily="18" charset="0"/>
              </a:rPr>
              <a:t>	When various jobs are manufactured on a single machine, on the same day, by the same worker, it is the fact that all the jobs are never identical. They are varying their dimensions.</a:t>
            </a:r>
          </a:p>
          <a:p>
            <a:r>
              <a:rPr lang="en-US" dirty="0">
                <a:latin typeface="Times New Roman" pitchFamily="18" charset="0"/>
                <a:cs typeface="Times New Roman" pitchFamily="18" charset="0"/>
              </a:rPr>
              <a:t>	The customer need accurate jobs, precise jobs at attractive prices. For this the concept of selective assembly is used. This is a concept which does away with old ideal of inspection in which the part is identified as ‘good’ or ‘bad’. ‘Good’ parts are used for assembly, bad are thrown away as a scrap.</a:t>
            </a:r>
          </a:p>
          <a:p>
            <a:r>
              <a:rPr lang="en-US" dirty="0">
                <a:latin typeface="Times New Roman" pitchFamily="18" charset="0"/>
                <a:cs typeface="Times New Roman" pitchFamily="18" charset="0"/>
              </a:rPr>
              <a:t>	In selective assembly ,the components produced by a machine are classified into several groups according to size and then assembled according to their groups. This method have been adopted for both hole and shaft of a assembly.</a:t>
            </a:r>
          </a:p>
          <a:p>
            <a:endParaRPr lang="en-US" dirty="0"/>
          </a:p>
          <a:p>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30067081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11162"/>
          </a:xfrm>
        </p:spPr>
        <p:txBody>
          <a:bodyPr>
            <a:noAutofit/>
          </a:bodyPr>
          <a:lstStyle/>
          <a:p>
            <a:r>
              <a:rPr lang="en-US" sz="2800" dirty="0">
                <a:solidFill>
                  <a:srgbClr val="FF0000"/>
                </a:solidFill>
                <a:latin typeface="Times New Roman" panose="02020603050405020304" pitchFamily="18" charset="0"/>
                <a:cs typeface="Times New Roman" panose="02020603050405020304" pitchFamily="18" charset="0"/>
              </a:rPr>
              <a:t>2.2 Gauges</a:t>
            </a:r>
            <a:endParaRPr lang="en-IN" sz="2800" dirty="0">
              <a:solidFill>
                <a:srgbClr val="FF0000"/>
              </a:solidFill>
              <a:latin typeface="Times New Roman" panose="02020603050405020304" pitchFamily="18" charset="0"/>
              <a:cs typeface="Times New Roman" panose="02020603050405020304" pitchFamily="18" charset="0"/>
            </a:endParaRPr>
          </a:p>
        </p:txBody>
      </p:sp>
      <p:pic>
        <p:nvPicPr>
          <p:cNvPr id="4" name="Picture 2"/>
          <p:cNvPicPr>
            <a:picLocks noGrp="1" noChangeAspect="1" noChangeArrowheads="1"/>
          </p:cNvPicPr>
          <p:nvPr>
            <p:ph idx="1"/>
          </p:nvPr>
        </p:nvPicPr>
        <p:blipFill rotWithShape="1">
          <a:blip r:embed="rId2"/>
          <a:srcRect l="13332" t="64944" r="7470" b="14847"/>
          <a:stretch/>
        </p:blipFill>
        <p:spPr bwMode="auto">
          <a:xfrm>
            <a:off x="457200" y="762000"/>
            <a:ext cx="7926779" cy="2209799"/>
          </a:xfrm>
          <a:prstGeom prst="rect">
            <a:avLst/>
          </a:prstGeom>
          <a:noFill/>
          <a:ln w="9525">
            <a:solidFill>
              <a:schemeClr val="tx1"/>
            </a:solidFill>
            <a:miter lim="800000"/>
            <a:headEnd/>
            <a:tailEnd/>
          </a:ln>
          <a:effectLst/>
        </p:spPr>
      </p:pic>
      <p:sp>
        <p:nvSpPr>
          <p:cNvPr id="5" name="Rectangle 4"/>
          <p:cNvSpPr/>
          <p:nvPr/>
        </p:nvSpPr>
        <p:spPr>
          <a:xfrm>
            <a:off x="3434509" y="3124200"/>
            <a:ext cx="2505814" cy="677108"/>
          </a:xfrm>
          <a:prstGeom prst="rect">
            <a:avLst/>
          </a:prstGeom>
        </p:spPr>
        <p:txBody>
          <a:bodyPr wrap="none">
            <a:spAutoFit/>
          </a:bodyPr>
          <a:lstStyle/>
          <a:p>
            <a:r>
              <a:rPr lang="en-US" sz="2000" dirty="0">
                <a:solidFill>
                  <a:srgbClr val="FF0000"/>
                </a:solidFill>
                <a:latin typeface="Times New Roman" pitchFamily="18" charset="0"/>
                <a:cs typeface="Times New Roman" pitchFamily="18" charset="0"/>
              </a:rPr>
              <a:t>Advantages of Gauges</a:t>
            </a:r>
          </a:p>
          <a:p>
            <a:endParaRPr lang="en-IN" dirty="0"/>
          </a:p>
        </p:txBody>
      </p:sp>
      <p:sp>
        <p:nvSpPr>
          <p:cNvPr id="7" name="Rectangle 6"/>
          <p:cNvSpPr/>
          <p:nvPr/>
        </p:nvSpPr>
        <p:spPr>
          <a:xfrm>
            <a:off x="533400" y="3657600"/>
            <a:ext cx="8001000" cy="2951064"/>
          </a:xfrm>
          <a:prstGeom prst="rect">
            <a:avLst/>
          </a:prstGeom>
        </p:spPr>
        <p:txBody>
          <a:bodyPr wrap="square">
            <a:spAutoFit/>
          </a:bodyPr>
          <a:lstStyle/>
          <a:p>
            <a:pPr>
              <a:lnSpc>
                <a:spcPct val="150000"/>
              </a:lnSpc>
              <a:buFont typeface="Wingdings" pitchFamily="2" charset="2"/>
              <a:buChar char="v"/>
            </a:pPr>
            <a:r>
              <a:rPr lang="en-US" dirty="0">
                <a:latin typeface="Times New Roman" pitchFamily="18" charset="0"/>
                <a:cs typeface="Times New Roman" pitchFamily="18" charset="0"/>
              </a:rPr>
              <a:t>These are free from errors.</a:t>
            </a:r>
          </a:p>
          <a:p>
            <a:pPr>
              <a:lnSpc>
                <a:spcPct val="150000"/>
              </a:lnSpc>
              <a:buFont typeface="Wingdings" pitchFamily="2" charset="2"/>
              <a:buChar char="v"/>
            </a:pPr>
            <a:r>
              <a:rPr lang="en-US" dirty="0">
                <a:latin typeface="Times New Roman" pitchFamily="18" charset="0"/>
                <a:cs typeface="Times New Roman" pitchFamily="18" charset="0"/>
              </a:rPr>
              <a:t>These are portable.</a:t>
            </a:r>
          </a:p>
          <a:p>
            <a:pPr>
              <a:lnSpc>
                <a:spcPct val="150000"/>
              </a:lnSpc>
              <a:buFont typeface="Wingdings" pitchFamily="2" charset="2"/>
              <a:buChar char="v"/>
            </a:pPr>
            <a:r>
              <a:rPr lang="en-US" dirty="0">
                <a:latin typeface="Times New Roman" pitchFamily="18" charset="0"/>
                <a:cs typeface="Times New Roman" pitchFamily="18" charset="0"/>
              </a:rPr>
              <a:t>These are independent of power supply.</a:t>
            </a:r>
          </a:p>
          <a:p>
            <a:pPr>
              <a:lnSpc>
                <a:spcPct val="150000"/>
              </a:lnSpc>
              <a:buFont typeface="Wingdings" pitchFamily="2" charset="2"/>
              <a:buChar char="v"/>
            </a:pPr>
            <a:r>
              <a:rPr lang="en-US" dirty="0">
                <a:latin typeface="Times New Roman" pitchFamily="18" charset="0"/>
                <a:cs typeface="Times New Roman" pitchFamily="18" charset="0"/>
              </a:rPr>
              <a:t>There is no need of additional equipment with gauges.</a:t>
            </a:r>
          </a:p>
          <a:p>
            <a:pPr>
              <a:lnSpc>
                <a:spcPct val="150000"/>
              </a:lnSpc>
              <a:buFont typeface="Wingdings" pitchFamily="2" charset="2"/>
              <a:buChar char="v"/>
            </a:pPr>
            <a:r>
              <a:rPr lang="en-US" dirty="0">
                <a:latin typeface="Times New Roman" pitchFamily="18" charset="0"/>
                <a:cs typeface="Times New Roman" pitchFamily="18" charset="0"/>
              </a:rPr>
              <a:t>Combined dimensions like length, width ,diameter, and angle can be measured.</a:t>
            </a:r>
          </a:p>
          <a:p>
            <a:pPr>
              <a:lnSpc>
                <a:spcPct val="150000"/>
              </a:lnSpc>
              <a:buFont typeface="Wingdings" pitchFamily="2" charset="2"/>
              <a:buChar char="v"/>
            </a:pPr>
            <a:r>
              <a:rPr lang="en-US" dirty="0">
                <a:latin typeface="Times New Roman" pitchFamily="18" charset="0"/>
                <a:cs typeface="Times New Roman" pitchFamily="18" charset="0"/>
              </a:rPr>
              <a:t>Less expensive for mass production.</a:t>
            </a:r>
          </a:p>
          <a:p>
            <a:pPr>
              <a:lnSpc>
                <a:spcPct val="150000"/>
              </a:lnSpc>
              <a:buFont typeface="Wingdings" pitchFamily="2" charset="2"/>
              <a:buChar char="v"/>
            </a:pPr>
            <a:r>
              <a:rPr lang="en-US" dirty="0">
                <a:latin typeface="Times New Roman" pitchFamily="18" charset="0"/>
                <a:cs typeface="Times New Roman" pitchFamily="18" charset="0"/>
              </a:rPr>
              <a:t>Used by unskilled worker also.</a:t>
            </a:r>
          </a:p>
        </p:txBody>
      </p:sp>
    </p:spTree>
    <p:extLst>
      <p:ext uri="{BB962C8B-B14F-4D97-AF65-F5344CB8AC3E}">
        <p14:creationId xmlns:p14="http://schemas.microsoft.com/office/powerpoint/2010/main" val="32896468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txBody>
          <a:bodyPr>
            <a:normAutofit fontScale="90000"/>
          </a:bodyPr>
          <a:lstStyle/>
          <a:p>
            <a:r>
              <a:rPr lang="en-US" sz="2800" dirty="0">
                <a:solidFill>
                  <a:srgbClr val="FF0000"/>
                </a:solidFill>
                <a:latin typeface="Times New Roman" panose="02020603050405020304" pitchFamily="18" charset="0"/>
                <a:cs typeface="Times New Roman" panose="02020603050405020304" pitchFamily="18" charset="0"/>
              </a:rPr>
              <a:t>2.2 Gauges</a:t>
            </a:r>
            <a:endParaRPr lang="en-IN" dirty="0"/>
          </a:p>
        </p:txBody>
      </p:sp>
      <p:sp>
        <p:nvSpPr>
          <p:cNvPr id="3" name="Content Placeholder 2"/>
          <p:cNvSpPr>
            <a:spLocks noGrp="1"/>
          </p:cNvSpPr>
          <p:nvPr>
            <p:ph idx="1"/>
          </p:nvPr>
        </p:nvSpPr>
        <p:spPr>
          <a:xfrm>
            <a:off x="457200" y="838201"/>
            <a:ext cx="8229600" cy="5287964"/>
          </a:xfrm>
        </p:spPr>
        <p:txBody>
          <a:bodyPr>
            <a:normAutofit/>
          </a:bodyPr>
          <a:lstStyle/>
          <a:p>
            <a:pPr marL="0" indent="0">
              <a:buNone/>
            </a:pPr>
            <a:r>
              <a:rPr lang="en-US" sz="2000" dirty="0">
                <a:solidFill>
                  <a:srgbClr val="002060"/>
                </a:solidFill>
                <a:latin typeface="Times New Roman" pitchFamily="18" charset="0"/>
                <a:cs typeface="Times New Roman" pitchFamily="18" charset="0"/>
              </a:rPr>
              <a:t>2.2 a Limit Gauges</a:t>
            </a:r>
          </a:p>
          <a:p>
            <a:pPr>
              <a:buFont typeface="Wingdings" pitchFamily="2" charset="2"/>
              <a:buChar char="v"/>
            </a:pPr>
            <a:r>
              <a:rPr lang="en-US" sz="1800" dirty="0">
                <a:latin typeface="Times New Roman" pitchFamily="18" charset="0"/>
                <a:cs typeface="Times New Roman" pitchFamily="18" charset="0"/>
              </a:rPr>
              <a:t>These are made  according  to two limits that is high and low limit of size.</a:t>
            </a:r>
          </a:p>
          <a:p>
            <a:pPr>
              <a:buFont typeface="Wingdings" pitchFamily="2" charset="2"/>
              <a:buChar char="v"/>
            </a:pPr>
            <a:r>
              <a:rPr lang="en-US" sz="1800" dirty="0">
                <a:latin typeface="Times New Roman" pitchFamily="18" charset="0"/>
                <a:cs typeface="Times New Roman" pitchFamily="18" charset="0"/>
              </a:rPr>
              <a:t>The maximum material condition should by ‘GO’ gauge, which should pass while gauging.</a:t>
            </a:r>
          </a:p>
          <a:p>
            <a:pPr>
              <a:buFont typeface="Wingdings" pitchFamily="2" charset="2"/>
              <a:buChar char="v"/>
            </a:pPr>
            <a:r>
              <a:rPr lang="en-US" sz="1800" dirty="0">
                <a:latin typeface="Times New Roman" pitchFamily="18" charset="0"/>
                <a:cs typeface="Times New Roman" pitchFamily="18" charset="0"/>
              </a:rPr>
              <a:t> Maximum material condition should match ‘NOGO’ side of gauge, which should not pass while gauging</a:t>
            </a:r>
          </a:p>
          <a:p>
            <a:pPr marL="0" indent="0">
              <a:buNone/>
            </a:pPr>
            <a:endParaRPr lang="en-IN" sz="1800" dirty="0">
              <a:solidFill>
                <a:srgbClr val="002060"/>
              </a:solidFill>
            </a:endParaRPr>
          </a:p>
        </p:txBody>
      </p:sp>
      <p:pic>
        <p:nvPicPr>
          <p:cNvPr id="4"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20000" contrast="40000"/>
                    </a14:imgEffect>
                  </a14:imgLayer>
                </a14:imgProps>
              </a:ext>
            </a:extLst>
          </a:blip>
          <a:srcRect t="36147" b="21682"/>
          <a:stretch>
            <a:fillRect/>
          </a:stretch>
        </p:blipFill>
        <p:spPr bwMode="auto">
          <a:xfrm>
            <a:off x="533400" y="3276600"/>
            <a:ext cx="3581400" cy="2227995"/>
          </a:xfrm>
          <a:prstGeom prst="rect">
            <a:avLst/>
          </a:prstGeom>
          <a:noFill/>
          <a:ln w="9525">
            <a:solidFill>
              <a:schemeClr val="tx1"/>
            </a:solidFill>
            <a:miter lim="800000"/>
            <a:headEnd/>
            <a:tailEnd/>
          </a:ln>
          <a:effectLst/>
        </p:spPr>
      </p:pic>
      <p:pic>
        <p:nvPicPr>
          <p:cNvPr id="5" name="Picture 4"/>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20000" contrast="40000"/>
                    </a14:imgEffect>
                  </a14:imgLayer>
                </a14:imgProps>
              </a:ext>
            </a:extLst>
          </a:blip>
          <a:srcRect t="38194" b="14063"/>
          <a:stretch>
            <a:fillRect/>
          </a:stretch>
        </p:blipFill>
        <p:spPr bwMode="auto">
          <a:xfrm>
            <a:off x="4495800" y="3275992"/>
            <a:ext cx="4114800" cy="2209800"/>
          </a:xfrm>
          <a:prstGeom prst="rect">
            <a:avLst/>
          </a:prstGeom>
          <a:noFill/>
          <a:ln w="9525">
            <a:solidFill>
              <a:schemeClr val="tx1"/>
            </a:solidFill>
            <a:miter lim="800000"/>
            <a:headEnd/>
            <a:tailEnd/>
          </a:ln>
          <a:effectLst/>
        </p:spPr>
      </p:pic>
    </p:spTree>
    <p:extLst>
      <p:ext uri="{BB962C8B-B14F-4D97-AF65-F5344CB8AC3E}">
        <p14:creationId xmlns:p14="http://schemas.microsoft.com/office/powerpoint/2010/main" val="34450733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a:bodyPr>
          <a:lstStyle/>
          <a:p>
            <a:r>
              <a:rPr lang="en-US" sz="2400" dirty="0">
                <a:solidFill>
                  <a:srgbClr val="FF0000"/>
                </a:solidFill>
                <a:latin typeface="Times New Roman" pitchFamily="18" charset="0"/>
                <a:cs typeface="Times New Roman" pitchFamily="18" charset="0"/>
              </a:rPr>
              <a:t>2.2bTaylor’s Principle of Gauge Design</a:t>
            </a:r>
            <a:endParaRPr lang="en-IN" sz="2400" dirty="0"/>
          </a:p>
        </p:txBody>
      </p:sp>
      <p:sp>
        <p:nvSpPr>
          <p:cNvPr id="3" name="Content Placeholder 2"/>
          <p:cNvSpPr>
            <a:spLocks noGrp="1"/>
          </p:cNvSpPr>
          <p:nvPr>
            <p:ph idx="1"/>
          </p:nvPr>
        </p:nvSpPr>
        <p:spPr>
          <a:xfrm>
            <a:off x="457200" y="914401"/>
            <a:ext cx="8229600" cy="5211764"/>
          </a:xfrm>
        </p:spPr>
        <p:txBody>
          <a:bodyPr/>
          <a:lstStyle/>
          <a:p>
            <a:pPr lvl="0">
              <a:buFont typeface="Wingdings" pitchFamily="2" charset="2"/>
              <a:buChar char="v"/>
            </a:pPr>
            <a:r>
              <a:rPr lang="en-US" sz="1800" dirty="0">
                <a:solidFill>
                  <a:srgbClr val="002060"/>
                </a:solidFill>
                <a:latin typeface="Times New Roman" pitchFamily="18" charset="0"/>
                <a:cs typeface="Times New Roman" pitchFamily="18" charset="0"/>
              </a:rPr>
              <a:t>GO’ side</a:t>
            </a:r>
          </a:p>
          <a:p>
            <a:pPr marL="571500" lvl="0" indent="-571500">
              <a:buFont typeface="Arial" pitchFamily="34" charset="0"/>
              <a:buAutoNum type="romanLcPeriod"/>
            </a:pPr>
            <a:r>
              <a:rPr lang="en-US" sz="1800" dirty="0">
                <a:solidFill>
                  <a:prstClr val="black"/>
                </a:solidFill>
                <a:latin typeface="Times New Roman" pitchFamily="18" charset="0"/>
                <a:cs typeface="Times New Roman" pitchFamily="18" charset="0"/>
              </a:rPr>
              <a:t>‘GO’ side of gauge is corresponding to maximum material condition.</a:t>
            </a:r>
          </a:p>
          <a:p>
            <a:pPr marL="571500" lvl="0" indent="-571500">
              <a:buFont typeface="Arial" pitchFamily="34" charset="0"/>
              <a:buAutoNum type="romanLcPeriod"/>
            </a:pPr>
            <a:r>
              <a:rPr lang="en-US" sz="1800" dirty="0">
                <a:solidFill>
                  <a:prstClr val="black"/>
                </a:solidFill>
                <a:latin typeface="Times New Roman" pitchFamily="18" charset="0"/>
                <a:cs typeface="Times New Roman" pitchFamily="18" charset="0"/>
              </a:rPr>
              <a:t>The ‘GO’ shape is to be designed such that it should check all the features of the part in one pass.</a:t>
            </a:r>
          </a:p>
          <a:p>
            <a:pPr marL="571500" lvl="0" indent="-571500">
              <a:buFont typeface="Wingdings" pitchFamily="2" charset="2"/>
              <a:buChar char="v"/>
            </a:pPr>
            <a:r>
              <a:rPr lang="en-US" sz="1800" dirty="0">
                <a:solidFill>
                  <a:srgbClr val="002060"/>
                </a:solidFill>
                <a:latin typeface="Times New Roman" pitchFamily="18" charset="0"/>
                <a:cs typeface="Times New Roman" pitchFamily="18" charset="0"/>
              </a:rPr>
              <a:t>‘NOGO’ side</a:t>
            </a:r>
          </a:p>
          <a:p>
            <a:pPr marL="571500" lvl="0" indent="-571500">
              <a:buFont typeface="Arial" pitchFamily="34" charset="0"/>
              <a:buAutoNum type="romanLcPeriod"/>
            </a:pPr>
            <a:r>
              <a:rPr lang="en-US" sz="1800" dirty="0">
                <a:solidFill>
                  <a:prstClr val="black"/>
                </a:solidFill>
                <a:latin typeface="Times New Roman" pitchFamily="18" charset="0"/>
                <a:cs typeface="Times New Roman" pitchFamily="18" charset="0"/>
              </a:rPr>
              <a:t>‘ NOGO’ side is corresponding to minimum material condition.</a:t>
            </a:r>
          </a:p>
          <a:p>
            <a:pPr marL="571500" lvl="0" indent="-571500">
              <a:buFont typeface="Arial" pitchFamily="34" charset="0"/>
              <a:buAutoNum type="romanLcPeriod"/>
            </a:pPr>
            <a:r>
              <a:rPr lang="en-US" sz="1800" dirty="0">
                <a:solidFill>
                  <a:prstClr val="black"/>
                </a:solidFill>
                <a:latin typeface="Times New Roman" pitchFamily="18" charset="0"/>
                <a:cs typeface="Times New Roman" pitchFamily="18" charset="0"/>
              </a:rPr>
              <a:t>The ‘NOGO’ form should check only one part or feature of the component while inspection is carried out.</a:t>
            </a:r>
            <a:endParaRPr lang="en-US" sz="1800" dirty="0">
              <a:solidFill>
                <a:prstClr val="black"/>
              </a:solidFill>
            </a:endParaRPr>
          </a:p>
          <a:p>
            <a:endParaRPr lang="en-IN" dirty="0"/>
          </a:p>
        </p:txBody>
      </p:sp>
      <p:pic>
        <p:nvPicPr>
          <p:cNvPr id="1026" name="Picture 2" descr="C:\Users\aitrc\Downloads\WhatsApp Image 2025-01-02 at 10.32.09 AM.jpeg"/>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981200" y="3566375"/>
            <a:ext cx="5245100" cy="2556986"/>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80000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txBody>
          <a:bodyPr>
            <a:normAutofit/>
          </a:bodyPr>
          <a:lstStyle/>
          <a:p>
            <a:r>
              <a:rPr lang="en-US" sz="2400" dirty="0">
                <a:solidFill>
                  <a:srgbClr val="FF0000"/>
                </a:solidFill>
                <a:latin typeface="Times New Roman" pitchFamily="18" charset="0"/>
                <a:cs typeface="Times New Roman" pitchFamily="18" charset="0"/>
              </a:rPr>
              <a:t>2.3  Slip Gauges</a:t>
            </a:r>
            <a:endParaRPr lang="en-IN" sz="2400" dirty="0"/>
          </a:p>
        </p:txBody>
      </p:sp>
      <p:sp>
        <p:nvSpPr>
          <p:cNvPr id="3" name="Content Placeholder 2"/>
          <p:cNvSpPr>
            <a:spLocks noGrp="1"/>
          </p:cNvSpPr>
          <p:nvPr>
            <p:ph idx="1"/>
          </p:nvPr>
        </p:nvSpPr>
        <p:spPr>
          <a:xfrm>
            <a:off x="457200" y="838201"/>
            <a:ext cx="8229600" cy="5287964"/>
          </a:xfrm>
        </p:spPr>
        <p:txBody>
          <a:bodyPr>
            <a:normAutofit/>
          </a:bodyPr>
          <a:lstStyle/>
          <a:p>
            <a:endParaRPr lang="en-IN" dirty="0"/>
          </a:p>
        </p:txBody>
      </p:sp>
    </p:spTree>
    <p:extLst>
      <p:ext uri="{BB962C8B-B14F-4D97-AF65-F5344CB8AC3E}">
        <p14:creationId xmlns:p14="http://schemas.microsoft.com/office/powerpoint/2010/main" val="38738943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txBody>
          <a:bodyPr>
            <a:normAutofit/>
          </a:bodyPr>
          <a:lstStyle/>
          <a:p>
            <a:r>
              <a:rPr lang="en-US" sz="2400" dirty="0">
                <a:solidFill>
                  <a:srgbClr val="FF0000"/>
                </a:solidFill>
                <a:latin typeface="Times New Roman" pitchFamily="18" charset="0"/>
                <a:cs typeface="Times New Roman" pitchFamily="18" charset="0"/>
              </a:rPr>
              <a:t>2.1 Comparators</a:t>
            </a:r>
          </a:p>
        </p:txBody>
      </p:sp>
      <p:sp>
        <p:nvSpPr>
          <p:cNvPr id="3" name="Content Placeholder 2"/>
          <p:cNvSpPr>
            <a:spLocks noGrp="1"/>
          </p:cNvSpPr>
          <p:nvPr>
            <p:ph idx="1"/>
          </p:nvPr>
        </p:nvSpPr>
        <p:spPr>
          <a:xfrm>
            <a:off x="457200" y="762001"/>
            <a:ext cx="8229600" cy="5364163"/>
          </a:xfrm>
        </p:spPr>
        <p:txBody>
          <a:bodyPr>
            <a:normAutofit/>
          </a:bodyPr>
          <a:lstStyle/>
          <a:p>
            <a:pPr>
              <a:buFont typeface="Wingdings" panose="05000000000000000000" pitchFamily="2" charset="2"/>
              <a:buChar char="v"/>
            </a:pPr>
            <a:r>
              <a:rPr lang="en-US" sz="1800" dirty="0">
                <a:solidFill>
                  <a:srgbClr val="002060"/>
                </a:solidFill>
                <a:latin typeface="Times New Roman" pitchFamily="18" charset="0"/>
                <a:cs typeface="Times New Roman" pitchFamily="18" charset="0"/>
              </a:rPr>
              <a:t>Definition </a:t>
            </a:r>
            <a:r>
              <a:rPr lang="en-US" sz="1800" dirty="0">
                <a:latin typeface="Times New Roman" pitchFamily="18" charset="0"/>
                <a:cs typeface="Times New Roman" pitchFamily="18" charset="0"/>
              </a:rPr>
              <a:t>:- Comparator is a device which</a:t>
            </a:r>
          </a:p>
          <a:p>
            <a:pPr>
              <a:buNone/>
            </a:pPr>
            <a:r>
              <a:rPr lang="en-US" sz="1800" dirty="0">
                <a:latin typeface="Times New Roman" pitchFamily="18" charset="0"/>
                <a:cs typeface="Times New Roman" pitchFamily="18" charset="0"/>
              </a:rPr>
              <a:t> 1. Picks up small variation in dimension.</a:t>
            </a:r>
          </a:p>
          <a:p>
            <a:pPr>
              <a:buNone/>
            </a:pPr>
            <a:r>
              <a:rPr lang="en-US" sz="1800" dirty="0">
                <a:latin typeface="Times New Roman" pitchFamily="18" charset="0"/>
                <a:cs typeface="Times New Roman" pitchFamily="18" charset="0"/>
              </a:rPr>
              <a:t> 2. Magnifies it.</a:t>
            </a:r>
          </a:p>
          <a:p>
            <a:pPr>
              <a:buNone/>
            </a:pPr>
            <a:r>
              <a:rPr lang="en-US" sz="1800" dirty="0">
                <a:latin typeface="Times New Roman" pitchFamily="18" charset="0"/>
                <a:cs typeface="Times New Roman" pitchFamily="18" charset="0"/>
              </a:rPr>
              <a:t> 3. Displays it by using indicating devices</a:t>
            </a:r>
          </a:p>
          <a:p>
            <a:pPr>
              <a:buNone/>
            </a:pPr>
            <a:r>
              <a:rPr lang="en-US" sz="1800" dirty="0">
                <a:latin typeface="Times New Roman" pitchFamily="18" charset="0"/>
                <a:cs typeface="Times New Roman" pitchFamily="18" charset="0"/>
              </a:rPr>
              <a:t>  	So that  comparison be made with some standard value of  dimension.</a:t>
            </a:r>
          </a:p>
          <a:p>
            <a:pPr>
              <a:buNone/>
            </a:pPr>
            <a:endParaRPr lang="en-US" sz="1800" dirty="0">
              <a:latin typeface="Times New Roman" pitchFamily="18" charset="0"/>
              <a:cs typeface="Times New Roman" pitchFamily="18" charset="0"/>
            </a:endParaRPr>
          </a:p>
          <a:p>
            <a:pPr>
              <a:buFont typeface="Wingdings" panose="05000000000000000000" pitchFamily="2" charset="2"/>
              <a:buChar char="v"/>
            </a:pPr>
            <a:r>
              <a:rPr lang="en-US" sz="2000" dirty="0">
                <a:solidFill>
                  <a:schemeClr val="tx2"/>
                </a:solidFill>
                <a:latin typeface="Times New Roman" pitchFamily="18" charset="0"/>
                <a:cs typeface="Times New Roman" pitchFamily="18" charset="0"/>
              </a:rPr>
              <a:t>Requirements of good comparator</a:t>
            </a:r>
            <a:endParaRPr lang="en-US" sz="2000" dirty="0">
              <a:latin typeface="Times New Roman" pitchFamily="18" charset="0"/>
              <a:cs typeface="Times New Roman" pitchFamily="18" charset="0"/>
            </a:endParaRPr>
          </a:p>
          <a:p>
            <a:pPr>
              <a:buNone/>
            </a:pPr>
            <a:r>
              <a:rPr lang="en-US" sz="1800" dirty="0">
                <a:latin typeface="Times New Roman" pitchFamily="18" charset="0"/>
                <a:cs typeface="Times New Roman" pitchFamily="18" charset="0"/>
              </a:rPr>
              <a:t> 1. It should be compact.</a:t>
            </a:r>
          </a:p>
          <a:p>
            <a:pPr>
              <a:buNone/>
            </a:pPr>
            <a:r>
              <a:rPr lang="en-US" sz="1800" dirty="0">
                <a:latin typeface="Times New Roman" pitchFamily="18" charset="0"/>
                <a:cs typeface="Times New Roman" pitchFamily="18" charset="0"/>
              </a:rPr>
              <a:t> 2. It should be easy to handle</a:t>
            </a:r>
          </a:p>
          <a:p>
            <a:pPr>
              <a:buNone/>
            </a:pPr>
            <a:r>
              <a:rPr lang="en-US" sz="1800" dirty="0">
                <a:latin typeface="Times New Roman" pitchFamily="18" charset="0"/>
                <a:cs typeface="Times New Roman" pitchFamily="18" charset="0"/>
              </a:rPr>
              <a:t> 3. It should give quick response or quick result.</a:t>
            </a:r>
          </a:p>
          <a:p>
            <a:pPr>
              <a:buNone/>
            </a:pPr>
            <a:r>
              <a:rPr lang="en-US" sz="1800" dirty="0">
                <a:latin typeface="Times New Roman" pitchFamily="18" charset="0"/>
                <a:cs typeface="Times New Roman" pitchFamily="18" charset="0"/>
              </a:rPr>
              <a:t> 4. Its weight must be less.</a:t>
            </a:r>
          </a:p>
          <a:p>
            <a:pPr>
              <a:buNone/>
            </a:pPr>
            <a:r>
              <a:rPr lang="en-US" sz="1800" dirty="0">
                <a:latin typeface="Times New Roman" pitchFamily="18" charset="0"/>
                <a:cs typeface="Times New Roman" pitchFamily="18" charset="0"/>
              </a:rPr>
              <a:t> 5. It must be cheaper.</a:t>
            </a:r>
          </a:p>
          <a:p>
            <a:pPr>
              <a:buNone/>
            </a:pPr>
            <a:r>
              <a:rPr lang="en-US" sz="1800" dirty="0">
                <a:latin typeface="Times New Roman" pitchFamily="18" charset="0"/>
                <a:cs typeface="Times New Roman" pitchFamily="18" charset="0"/>
              </a:rPr>
              <a:t> 6. It must be easily available in market.</a:t>
            </a:r>
          </a:p>
          <a:p>
            <a:pPr>
              <a:buNone/>
            </a:pPr>
            <a:r>
              <a:rPr lang="en-US" sz="1800" dirty="0">
                <a:latin typeface="Times New Roman" pitchFamily="18" charset="0"/>
                <a:cs typeface="Times New Roman" pitchFamily="18" charset="0"/>
              </a:rPr>
              <a:t> 7. The design should be robust one.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lstStyle/>
          <a:p>
            <a:r>
              <a:rPr lang="en-US" sz="2400" dirty="0">
                <a:solidFill>
                  <a:srgbClr val="FF0000"/>
                </a:solidFill>
                <a:latin typeface="Times New Roman" pitchFamily="18" charset="0"/>
                <a:cs typeface="Times New Roman" pitchFamily="18" charset="0"/>
              </a:rPr>
              <a:t>2.2bTaylor’s Principle of Gauge Design</a:t>
            </a:r>
            <a:endParaRPr lang="en-IN" dirty="0"/>
          </a:p>
        </p:txBody>
      </p:sp>
      <p:pic>
        <p:nvPicPr>
          <p:cNvPr id="4" name="Picture 2"/>
          <p:cNvPicPr>
            <a:picLocks noGrp="1" noChangeAspect="1" noChangeArrowheads="1"/>
          </p:cNvPicPr>
          <p:nvPr>
            <p:ph idx="1"/>
          </p:nvPr>
        </p:nvPicPr>
        <p:blipFill>
          <a:blip r:embed="rId2" cstate="print">
            <a:extLst>
              <a:ext uri="{BEBA8EAE-BF5A-486C-A8C5-ECC9F3942E4B}">
                <a14:imgProps xmlns:a14="http://schemas.microsoft.com/office/drawing/2010/main">
                  <a14:imgLayer r:embed="rId3">
                    <a14:imgEffect>
                      <a14:brightnessContrast bright="20000" contrast="20000"/>
                    </a14:imgEffect>
                  </a14:imgLayer>
                </a14:imgProps>
              </a:ext>
            </a:extLst>
          </a:blip>
          <a:srcRect l="10334" r="19950"/>
          <a:stretch>
            <a:fillRect/>
          </a:stretch>
        </p:blipFill>
        <p:spPr bwMode="auto">
          <a:xfrm>
            <a:off x="2209800" y="1219200"/>
            <a:ext cx="4916826" cy="4754563"/>
          </a:xfrm>
          <a:prstGeom prst="rect">
            <a:avLst/>
          </a:prstGeom>
          <a:noFill/>
          <a:ln w="9525">
            <a:solidFill>
              <a:schemeClr val="tx1"/>
            </a:solidFill>
            <a:miter lim="800000"/>
            <a:headEnd/>
            <a:tailEnd/>
          </a:ln>
          <a:effectLst/>
        </p:spPr>
      </p:pic>
    </p:spTree>
    <p:extLst>
      <p:ext uri="{BB962C8B-B14F-4D97-AF65-F5344CB8AC3E}">
        <p14:creationId xmlns:p14="http://schemas.microsoft.com/office/powerpoint/2010/main" val="31577670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457200"/>
          </a:xfrm>
        </p:spPr>
        <p:txBody>
          <a:bodyPr>
            <a:noAutofit/>
          </a:bodyPr>
          <a:lstStyle/>
          <a:p>
            <a:r>
              <a:rPr lang="en-US" sz="2400" dirty="0">
                <a:solidFill>
                  <a:srgbClr val="FF0000"/>
                </a:solidFill>
                <a:latin typeface="Times New Roman" pitchFamily="18" charset="0"/>
                <a:cs typeface="Times New Roman" pitchFamily="18" charset="0"/>
              </a:rPr>
              <a:t>2.2c Plug Gauges </a:t>
            </a:r>
            <a:endParaRPr lang="en-IN" sz="2400" dirty="0"/>
          </a:p>
        </p:txBody>
      </p:sp>
      <p:pic>
        <p:nvPicPr>
          <p:cNvPr id="4" name="Picture 2"/>
          <p:cNvPicPr>
            <a:picLocks noGrp="1" noChangeAspect="1" noChangeArrowheads="1"/>
          </p:cNvPicPr>
          <p:nvPr>
            <p:ph idx="1"/>
          </p:nvPr>
        </p:nvPicPr>
        <p:blipFill rotWithShape="1">
          <a:blip r:embed="rId2"/>
          <a:srcRect l="10767" t="63096" r="12346" b="17893"/>
          <a:stretch/>
        </p:blipFill>
        <p:spPr bwMode="auto">
          <a:xfrm>
            <a:off x="734096" y="685800"/>
            <a:ext cx="7521262" cy="1828800"/>
          </a:xfrm>
          <a:prstGeom prst="rect">
            <a:avLst/>
          </a:prstGeom>
          <a:noFill/>
          <a:ln w="9525">
            <a:solidFill>
              <a:schemeClr val="tx1"/>
            </a:solidFill>
            <a:miter lim="800000"/>
            <a:headEnd/>
            <a:tailEnd/>
          </a:ln>
          <a:effectLst/>
        </p:spPr>
      </p:pic>
      <p:pic>
        <p:nvPicPr>
          <p:cNvPr id="5"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0000" contrast="20000"/>
                    </a14:imgEffect>
                  </a14:imgLayer>
                </a14:imgProps>
              </a:ext>
            </a:extLst>
          </a:blip>
          <a:srcRect r="27552" b="46124"/>
          <a:stretch>
            <a:fillRect/>
          </a:stretch>
        </p:blipFill>
        <p:spPr bwMode="auto">
          <a:xfrm>
            <a:off x="1368380" y="2743200"/>
            <a:ext cx="6400800" cy="3810000"/>
          </a:xfrm>
          <a:prstGeom prst="rect">
            <a:avLst/>
          </a:prstGeom>
          <a:noFill/>
          <a:ln w="9525">
            <a:solidFill>
              <a:schemeClr val="tx1"/>
            </a:solidFill>
            <a:miter lim="800000"/>
            <a:headEnd/>
            <a:tailEnd/>
          </a:ln>
          <a:effectLst/>
        </p:spPr>
      </p:pic>
    </p:spTree>
    <p:extLst>
      <p:ext uri="{BB962C8B-B14F-4D97-AF65-F5344CB8AC3E}">
        <p14:creationId xmlns:p14="http://schemas.microsoft.com/office/powerpoint/2010/main" val="4725847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txBody>
          <a:bodyPr/>
          <a:lstStyle/>
          <a:p>
            <a:r>
              <a:rPr lang="en-US" sz="2400" dirty="0">
                <a:solidFill>
                  <a:srgbClr val="FF0000"/>
                </a:solidFill>
                <a:latin typeface="Times New Roman" pitchFamily="18" charset="0"/>
                <a:cs typeface="Times New Roman" pitchFamily="18" charset="0"/>
              </a:rPr>
              <a:t>2.2c Plug Gauges </a:t>
            </a:r>
            <a:endParaRPr lang="en-IN" dirty="0"/>
          </a:p>
        </p:txBody>
      </p:sp>
      <p:pic>
        <p:nvPicPr>
          <p:cNvPr id="4" name="Picture 2"/>
          <p:cNvPicPr>
            <a:picLocks noGrp="1" noChangeAspect="1" noChangeArrowheads="1"/>
          </p:cNvPicPr>
          <p:nvPr>
            <p:ph idx="1"/>
          </p:nvPr>
        </p:nvPicPr>
        <p:blipFill rotWithShape="1">
          <a:blip r:embed="rId2" cstate="print">
            <a:extLst>
              <a:ext uri="{BEBA8EAE-BF5A-486C-A8C5-ECC9F3942E4B}">
                <a14:imgProps xmlns:a14="http://schemas.microsoft.com/office/drawing/2010/main">
                  <a14:imgLayer r:embed="rId3">
                    <a14:imgEffect>
                      <a14:brightnessContrast bright="40000" contrast="-40000"/>
                    </a14:imgEffect>
                  </a14:imgLayer>
                </a14:imgProps>
              </a:ext>
            </a:extLst>
          </a:blip>
          <a:srcRect t="53632" r="24762" b="2846"/>
          <a:stretch/>
        </p:blipFill>
        <p:spPr bwMode="auto">
          <a:xfrm>
            <a:off x="1447962" y="1219200"/>
            <a:ext cx="6248076" cy="4228564"/>
          </a:xfrm>
          <a:prstGeom prst="rect">
            <a:avLst/>
          </a:prstGeom>
          <a:noFill/>
          <a:ln w="9525">
            <a:solidFill>
              <a:schemeClr val="tx1"/>
            </a:solidFill>
            <a:miter lim="800000"/>
            <a:headEnd/>
            <a:tailEnd/>
          </a:ln>
          <a:effectLst/>
        </p:spPr>
      </p:pic>
    </p:spTree>
    <p:extLst>
      <p:ext uri="{BB962C8B-B14F-4D97-AF65-F5344CB8AC3E}">
        <p14:creationId xmlns:p14="http://schemas.microsoft.com/office/powerpoint/2010/main" val="36099609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a:bodyPr>
          <a:lstStyle/>
          <a:p>
            <a:r>
              <a:rPr lang="en-US" sz="2400" dirty="0">
                <a:solidFill>
                  <a:srgbClr val="FF0000"/>
                </a:solidFill>
                <a:latin typeface="Times New Roman" pitchFamily="18" charset="0"/>
                <a:cs typeface="Times New Roman" pitchFamily="18" charset="0"/>
              </a:rPr>
              <a:t>2.2d Snap Gauges</a:t>
            </a:r>
            <a:endParaRPr lang="en-IN" sz="2400" dirty="0"/>
          </a:p>
        </p:txBody>
      </p:sp>
      <p:pic>
        <p:nvPicPr>
          <p:cNvPr id="4" name="Picture 2"/>
          <p:cNvPicPr>
            <a:picLocks noGrp="1" noChangeAspect="1" noChangeArrowheads="1"/>
          </p:cNvPicPr>
          <p:nvPr>
            <p:ph idx="1"/>
          </p:nvPr>
        </p:nvPicPr>
        <p:blipFill>
          <a:blip r:embed="rId2"/>
          <a:srcRect l="8776" t="63498" r="7936" b="11666"/>
          <a:stretch>
            <a:fillRect/>
          </a:stretch>
        </p:blipFill>
        <p:spPr bwMode="auto">
          <a:xfrm>
            <a:off x="457200" y="838200"/>
            <a:ext cx="8229600" cy="2286000"/>
          </a:xfrm>
          <a:prstGeom prst="rect">
            <a:avLst/>
          </a:prstGeom>
          <a:noFill/>
          <a:ln w="9525">
            <a:solidFill>
              <a:schemeClr val="tx1"/>
            </a:solidFill>
            <a:miter lim="800000"/>
            <a:headEnd/>
            <a:tailEnd/>
          </a:ln>
          <a:effectLst/>
        </p:spPr>
      </p:pic>
      <p:pic>
        <p:nvPicPr>
          <p:cNvPr id="5"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0000" contrast="20000"/>
                    </a14:imgEffect>
                  </a14:imgLayer>
                </a14:imgProps>
              </a:ext>
            </a:extLst>
          </a:blip>
          <a:srcRect t="23571" b="19186"/>
          <a:stretch>
            <a:fillRect/>
          </a:stretch>
        </p:blipFill>
        <p:spPr bwMode="auto">
          <a:xfrm>
            <a:off x="2819400" y="3414995"/>
            <a:ext cx="4214637" cy="3216784"/>
          </a:xfrm>
          <a:prstGeom prst="rect">
            <a:avLst/>
          </a:prstGeom>
          <a:noFill/>
          <a:ln w="9525">
            <a:solidFill>
              <a:schemeClr val="tx1"/>
            </a:solidFill>
            <a:miter lim="800000"/>
            <a:headEnd/>
            <a:tailEnd/>
          </a:ln>
          <a:effectLst/>
        </p:spPr>
      </p:pic>
    </p:spTree>
    <p:extLst>
      <p:ext uri="{BB962C8B-B14F-4D97-AF65-F5344CB8AC3E}">
        <p14:creationId xmlns:p14="http://schemas.microsoft.com/office/powerpoint/2010/main" val="10780277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533400"/>
          </a:xfrm>
        </p:spPr>
        <p:txBody>
          <a:bodyPr/>
          <a:lstStyle/>
          <a:p>
            <a:r>
              <a:rPr lang="en-US" sz="2400" dirty="0">
                <a:solidFill>
                  <a:srgbClr val="FF0000"/>
                </a:solidFill>
                <a:latin typeface="Times New Roman" pitchFamily="18" charset="0"/>
                <a:cs typeface="Times New Roman" pitchFamily="18" charset="0"/>
              </a:rPr>
              <a:t>2.2d Snap Gauges</a:t>
            </a:r>
            <a:endParaRPr lang="en-IN" dirty="0"/>
          </a:p>
        </p:txBody>
      </p:sp>
      <p:pic>
        <p:nvPicPr>
          <p:cNvPr id="4" name="Picture 2"/>
          <p:cNvPicPr>
            <a:picLocks noGrp="1" noChangeAspect="1" noChangeArrowheads="1"/>
          </p:cNvPicPr>
          <p:nvPr>
            <p:ph idx="1"/>
          </p:nvPr>
        </p:nvPicPr>
        <p:blipFill>
          <a:blip r:embed="rId2" cstate="print">
            <a:extLst>
              <a:ext uri="{BEBA8EAE-BF5A-486C-A8C5-ECC9F3942E4B}">
                <a14:imgProps xmlns:a14="http://schemas.microsoft.com/office/drawing/2010/main">
                  <a14:imgLayer r:embed="rId3">
                    <a14:imgEffect>
                      <a14:brightnessContrast bright="20000" contrast="40000"/>
                    </a14:imgEffect>
                  </a14:imgLayer>
                </a14:imgProps>
              </a:ext>
            </a:extLst>
          </a:blip>
          <a:srcRect t="3258"/>
          <a:stretch>
            <a:fillRect/>
          </a:stretch>
        </p:blipFill>
        <p:spPr bwMode="auto">
          <a:xfrm>
            <a:off x="2552007" y="1294587"/>
            <a:ext cx="4039985" cy="4527588"/>
          </a:xfrm>
          <a:prstGeom prst="rect">
            <a:avLst/>
          </a:prstGeom>
          <a:noFill/>
          <a:ln w="9525">
            <a:solidFill>
              <a:schemeClr val="tx1"/>
            </a:solidFill>
            <a:miter lim="800000"/>
            <a:headEnd/>
            <a:tailEnd/>
          </a:ln>
          <a:effectLst/>
        </p:spPr>
      </p:pic>
    </p:spTree>
    <p:extLst>
      <p:ext uri="{BB962C8B-B14F-4D97-AF65-F5344CB8AC3E}">
        <p14:creationId xmlns:p14="http://schemas.microsoft.com/office/powerpoint/2010/main" val="38159967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a:bodyPr>
          <a:lstStyle/>
          <a:p>
            <a:r>
              <a:rPr lang="en-US" sz="2400" dirty="0">
                <a:solidFill>
                  <a:srgbClr val="FF0000"/>
                </a:solidFill>
              </a:rPr>
              <a:t>2.2e </a:t>
            </a:r>
            <a:r>
              <a:rPr lang="en-US" sz="2400" dirty="0">
                <a:solidFill>
                  <a:srgbClr val="FF0000"/>
                </a:solidFill>
                <a:latin typeface="Times New Roman" pitchFamily="18" charset="0"/>
                <a:cs typeface="Times New Roman" pitchFamily="18" charset="0"/>
              </a:rPr>
              <a:t>Ring Gauges</a:t>
            </a:r>
            <a:endParaRPr lang="en-IN" sz="2400" dirty="0">
              <a:solidFill>
                <a:srgbClr val="FF0000"/>
              </a:solidFill>
            </a:endParaRPr>
          </a:p>
        </p:txBody>
      </p:sp>
      <p:sp>
        <p:nvSpPr>
          <p:cNvPr id="3" name="Content Placeholder 2"/>
          <p:cNvSpPr>
            <a:spLocks noGrp="1"/>
          </p:cNvSpPr>
          <p:nvPr>
            <p:ph idx="1"/>
          </p:nvPr>
        </p:nvSpPr>
        <p:spPr>
          <a:xfrm>
            <a:off x="457200" y="1066801"/>
            <a:ext cx="8229600" cy="4571999"/>
          </a:xfrm>
        </p:spPr>
        <p:txBody>
          <a:bodyPr>
            <a:normAutofit lnSpcReduction="10000"/>
          </a:bodyPr>
          <a:lstStyle/>
          <a:p>
            <a:pPr algn="just"/>
            <a:r>
              <a:rPr lang="en-US" sz="2000" b="1" dirty="0">
                <a:latin typeface="Times New Roman" panose="02020603050405020304" pitchFamily="18" charset="0"/>
                <a:cs typeface="Times New Roman" panose="02020603050405020304" pitchFamily="18" charset="0"/>
              </a:rPr>
              <a:t>Ring gauge</a:t>
            </a:r>
            <a:r>
              <a:rPr lang="en-US" sz="2000" dirty="0">
                <a:latin typeface="Times New Roman" panose="02020603050405020304" pitchFamily="18" charset="0"/>
                <a:cs typeface="Times New Roman" panose="02020603050405020304" pitchFamily="18" charset="0"/>
              </a:rPr>
              <a:t>, or </a:t>
            </a:r>
            <a:r>
              <a:rPr lang="en-US" sz="2000" b="1" dirty="0">
                <a:latin typeface="Times New Roman" panose="02020603050405020304" pitchFamily="18" charset="0"/>
                <a:cs typeface="Times New Roman" panose="02020603050405020304" pitchFamily="18" charset="0"/>
              </a:rPr>
              <a:t>ring gage</a:t>
            </a:r>
            <a:r>
              <a:rPr lang="en-US" sz="2000" dirty="0">
                <a:latin typeface="Times New Roman" panose="02020603050405020304" pitchFamily="18" charset="0"/>
                <a:cs typeface="Times New Roman" panose="02020603050405020304" pitchFamily="18" charset="0"/>
              </a:rPr>
              <a:t>, is a cylindrical ring of a thermally stable material, often steel, whose inside </a:t>
            </a:r>
            <a:r>
              <a:rPr lang="en-US" sz="2000" dirty="0">
                <a:latin typeface="Times New Roman" panose="02020603050405020304" pitchFamily="18" charset="0"/>
                <a:cs typeface="Times New Roman" panose="02020603050405020304" pitchFamily="18" charset="0"/>
                <a:hlinkClick r:id="rId2" tooltip="Diameter"/>
              </a:rPr>
              <a:t>diameter</a:t>
            </a:r>
            <a:r>
              <a:rPr lang="en-US" sz="2000" dirty="0">
                <a:latin typeface="Times New Roman" panose="02020603050405020304" pitchFamily="18" charset="0"/>
                <a:cs typeface="Times New Roman" panose="02020603050405020304" pitchFamily="18" charset="0"/>
              </a:rPr>
              <a:t> is finished to gauge </a:t>
            </a:r>
            <a:r>
              <a:rPr lang="en-US" sz="2000" dirty="0">
                <a:latin typeface="Times New Roman" panose="02020603050405020304" pitchFamily="18" charset="0"/>
                <a:cs typeface="Times New Roman" panose="02020603050405020304" pitchFamily="18" charset="0"/>
                <a:hlinkClick r:id="rId3" tooltip="Engineering tolerance"/>
              </a:rPr>
              <a:t>tolerance</a:t>
            </a:r>
            <a:r>
              <a:rPr lang="en-US" sz="2000" dirty="0">
                <a:latin typeface="Times New Roman" panose="02020603050405020304" pitchFamily="18" charset="0"/>
                <a:cs typeface="Times New Roman" panose="02020603050405020304" pitchFamily="18" charset="0"/>
              </a:rPr>
              <a:t> and is used for checking the external diameter of a cylindrical object.</a:t>
            </a:r>
            <a:r>
              <a:rPr lang="en-US" sz="2000" baseline="30000" dirty="0">
                <a:latin typeface="Times New Roman" panose="02020603050405020304" pitchFamily="18" charset="0"/>
                <a:cs typeface="Times New Roman" panose="02020603050405020304" pitchFamily="18" charset="0"/>
                <a:hlinkClick r:id="rId4"/>
              </a:rPr>
              <a:t>[1]</a:t>
            </a:r>
            <a:endParaRPr lang="en-US" sz="2000" dirty="0">
              <a:latin typeface="Times New Roman" panose="02020603050405020304" pitchFamily="18" charset="0"/>
              <a:cs typeface="Times New Roman" panose="02020603050405020304" pitchFamily="18" charset="0"/>
            </a:endParaRPr>
          </a:p>
          <a:p>
            <a:pPr algn="just"/>
            <a:r>
              <a:rPr lang="en-US" sz="2000" dirty="0">
                <a:latin typeface="Times New Roman" panose="02020603050405020304" pitchFamily="18" charset="0"/>
                <a:cs typeface="Times New Roman" panose="02020603050405020304" pitchFamily="18" charset="0"/>
              </a:rPr>
              <a:t>Ring gauges are used for comparative gauging as well as for checking, </a:t>
            </a:r>
            <a:r>
              <a:rPr lang="en-US" sz="2000" dirty="0">
                <a:latin typeface="Times New Roman" panose="02020603050405020304" pitchFamily="18" charset="0"/>
                <a:cs typeface="Times New Roman" panose="02020603050405020304" pitchFamily="18" charset="0"/>
                <a:hlinkClick r:id="rId5" tooltip="Calibrating"/>
              </a:rPr>
              <a:t>calibrating</a:t>
            </a:r>
            <a:r>
              <a:rPr lang="en-US" sz="2000" dirty="0">
                <a:latin typeface="Times New Roman" panose="02020603050405020304" pitchFamily="18" charset="0"/>
                <a:cs typeface="Times New Roman" panose="02020603050405020304" pitchFamily="18" charset="0"/>
              </a:rPr>
              <a:t>, or setting of gauges or other standards. Individual ring gauges or ring gauge sets are made to variety of tolerance grades in metric and English dimensions for master, setting, or working applications.</a:t>
            </a:r>
          </a:p>
          <a:p>
            <a:pPr algn="just"/>
            <a:r>
              <a:rPr lang="en-US" sz="2000" dirty="0">
                <a:latin typeface="Times New Roman" panose="02020603050405020304" pitchFamily="18" charset="0"/>
                <a:cs typeface="Times New Roman" panose="02020603050405020304" pitchFamily="18" charset="0"/>
              </a:rPr>
              <a:t>There are three main types of ring gauges: go, no go, and master or setting ring gauges.</a:t>
            </a:r>
          </a:p>
          <a:p>
            <a:pPr algn="just"/>
            <a:r>
              <a:rPr lang="en-US" sz="2000" dirty="0">
                <a:latin typeface="Times New Roman" panose="02020603050405020304" pitchFamily="18" charset="0"/>
                <a:cs typeface="Times New Roman" panose="02020603050405020304" pitchFamily="18" charset="0"/>
              </a:rPr>
              <a:t>Go ring gauges provide a precision tool for production comparative gauging based on a fixed limit. Go gauges consist of a fixed limit gauge with a gauging limit based on the plus or minus tolerances of the inspected part.</a:t>
            </a:r>
            <a:r>
              <a:rPr lang="en-US" sz="2000" dirty="0"/>
              <a:t> </a:t>
            </a:r>
            <a:r>
              <a:rPr lang="en-US" sz="2000" dirty="0">
                <a:latin typeface="Times New Roman" panose="02020603050405020304" pitchFamily="18" charset="0"/>
                <a:cs typeface="Times New Roman" panose="02020603050405020304" pitchFamily="18" charset="0"/>
              </a:rPr>
              <a:t>A go ring gauge's dimensions are based on the maximum OD tolerance of the round bar or part being gauged.</a:t>
            </a:r>
            <a:endParaRPr lang="en-IN" sz="2000" dirty="0">
              <a:latin typeface="Times New Roman" panose="02020603050405020304" pitchFamily="18" charset="0"/>
              <a:cs typeface="Times New Roman" panose="02020603050405020304" pitchFamily="18" charset="0"/>
            </a:endParaRPr>
          </a:p>
          <a:p>
            <a:pPr algn="just"/>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810471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Autofit/>
          </a:bodyPr>
          <a:lstStyle/>
          <a:p>
            <a:r>
              <a:rPr lang="en-US" sz="3200" dirty="0">
                <a:solidFill>
                  <a:srgbClr val="FF0000"/>
                </a:solidFill>
                <a:latin typeface="Times New Roman" panose="02020603050405020304" pitchFamily="18" charset="0"/>
                <a:cs typeface="Times New Roman" panose="02020603050405020304" pitchFamily="18" charset="0"/>
              </a:rPr>
              <a:t>Comparison between Gauge &amp; Instrument</a:t>
            </a:r>
            <a:endParaRPr lang="en-IN" sz="3200" dirty="0">
              <a:solidFill>
                <a:srgbClr val="FF0000"/>
              </a:solidFill>
              <a:latin typeface="Times New Roman" panose="02020603050405020304" pitchFamily="18" charset="0"/>
              <a:cs typeface="Times New Roman" panose="02020603050405020304" pitchFamily="18" charset="0"/>
            </a:endParaRPr>
          </a:p>
        </p:txBody>
      </p:sp>
      <p:sp>
        <p:nvSpPr>
          <p:cNvPr id="3" name="Text Placeholder 2"/>
          <p:cNvSpPr>
            <a:spLocks noGrp="1"/>
          </p:cNvSpPr>
          <p:nvPr>
            <p:ph type="body" idx="1"/>
          </p:nvPr>
        </p:nvSpPr>
        <p:spPr>
          <a:xfrm>
            <a:off x="457201" y="1066801"/>
            <a:ext cx="4040188" cy="533400"/>
          </a:xfrm>
        </p:spPr>
        <p:txBody>
          <a:bodyPr>
            <a:normAutofit lnSpcReduction="10000"/>
          </a:bodyPr>
          <a:lstStyle/>
          <a:p>
            <a:pPr algn="ctr"/>
            <a:r>
              <a:rPr lang="en-US" sz="3200" b="0" dirty="0">
                <a:solidFill>
                  <a:srgbClr val="FF0000"/>
                </a:solidFill>
                <a:latin typeface="Times New Roman" panose="02020603050405020304" pitchFamily="18" charset="0"/>
                <a:ea typeface="+mj-ea"/>
                <a:cs typeface="Times New Roman" panose="02020603050405020304" pitchFamily="18" charset="0"/>
              </a:rPr>
              <a:t>Gauge</a:t>
            </a:r>
            <a:endParaRPr lang="en-IN" dirty="0"/>
          </a:p>
        </p:txBody>
      </p:sp>
      <p:sp>
        <p:nvSpPr>
          <p:cNvPr id="4" name="Content Placeholder 3"/>
          <p:cNvSpPr>
            <a:spLocks noGrp="1"/>
          </p:cNvSpPr>
          <p:nvPr>
            <p:ph sz="half" idx="2"/>
          </p:nvPr>
        </p:nvSpPr>
        <p:spPr>
          <a:xfrm>
            <a:off x="457201" y="1828800"/>
            <a:ext cx="4040188" cy="4297363"/>
          </a:xfrm>
        </p:spPr>
        <p:txBody>
          <a:bodyPr>
            <a:normAutofit/>
          </a:bodyPr>
          <a:lstStyle/>
          <a:p>
            <a:pPr marL="457200" indent="-457200">
              <a:buAutoNum type="arabicPeriod"/>
            </a:pPr>
            <a:r>
              <a:rPr lang="en-US" sz="2200" dirty="0">
                <a:latin typeface="Times New Roman" panose="02020603050405020304" pitchFamily="18" charset="0"/>
                <a:cs typeface="Times New Roman" panose="02020603050405020304" pitchFamily="18" charset="0"/>
              </a:rPr>
              <a:t>They will not give true reading of job</a:t>
            </a:r>
          </a:p>
          <a:p>
            <a:pPr marL="457200" indent="-457200">
              <a:buAutoNum type="arabicPeriod"/>
            </a:pPr>
            <a:r>
              <a:rPr lang="en-US" sz="2200" dirty="0">
                <a:latin typeface="Times New Roman" panose="02020603050405020304" pitchFamily="18" charset="0"/>
                <a:cs typeface="Times New Roman" panose="02020603050405020304" pitchFamily="18" charset="0"/>
              </a:rPr>
              <a:t>Free from electric supply</a:t>
            </a:r>
          </a:p>
          <a:p>
            <a:pPr marL="457200" indent="-457200">
              <a:buAutoNum type="arabicPeriod"/>
            </a:pPr>
            <a:r>
              <a:rPr lang="en-US" sz="2200" dirty="0">
                <a:latin typeface="Times New Roman" panose="02020603050405020304" pitchFamily="18" charset="0"/>
                <a:cs typeface="Times New Roman" panose="02020603050405020304" pitchFamily="18" charset="0"/>
              </a:rPr>
              <a:t>Easy to use by unskilled workers</a:t>
            </a:r>
          </a:p>
          <a:p>
            <a:pPr marL="457200" indent="-457200">
              <a:buAutoNum type="arabicPeriod"/>
            </a:pPr>
            <a:r>
              <a:rPr lang="en-US" sz="2200" dirty="0">
                <a:latin typeface="Times New Roman" panose="02020603050405020304" pitchFamily="18" charset="0"/>
                <a:cs typeface="Times New Roman" panose="02020603050405020304" pitchFamily="18" charset="0"/>
              </a:rPr>
              <a:t>Limited to particular jobs only</a:t>
            </a:r>
          </a:p>
          <a:p>
            <a:pPr marL="457200" indent="-457200">
              <a:buAutoNum type="arabicPeriod"/>
            </a:pPr>
            <a:r>
              <a:rPr lang="en-US" sz="2200" dirty="0">
                <a:latin typeface="Times New Roman" panose="02020603050405020304" pitchFamily="18" charset="0"/>
                <a:cs typeface="Times New Roman" panose="02020603050405020304" pitchFamily="18" charset="0"/>
              </a:rPr>
              <a:t>No other auxiliary equipment are needed</a:t>
            </a:r>
          </a:p>
          <a:p>
            <a:pPr marL="457200" indent="-457200">
              <a:buAutoNum type="arabicPeriod"/>
            </a:pPr>
            <a:r>
              <a:rPr lang="en-US" sz="2200" dirty="0">
                <a:latin typeface="Times New Roman" panose="02020603050405020304" pitchFamily="18" charset="0"/>
                <a:cs typeface="Times New Roman" panose="02020603050405020304" pitchFamily="18" charset="0"/>
              </a:rPr>
              <a:t>It is preferred in mass production</a:t>
            </a:r>
            <a:endParaRPr lang="en-IN" sz="2200" dirty="0">
              <a:latin typeface="Times New Roman" panose="02020603050405020304" pitchFamily="18" charset="0"/>
              <a:cs typeface="Times New Roman" panose="02020603050405020304" pitchFamily="18" charset="0"/>
            </a:endParaRPr>
          </a:p>
        </p:txBody>
      </p:sp>
      <p:sp>
        <p:nvSpPr>
          <p:cNvPr id="5" name="Text Placeholder 4"/>
          <p:cNvSpPr>
            <a:spLocks noGrp="1"/>
          </p:cNvSpPr>
          <p:nvPr>
            <p:ph type="body" sz="quarter" idx="3"/>
          </p:nvPr>
        </p:nvSpPr>
        <p:spPr>
          <a:xfrm>
            <a:off x="4645026" y="1066801"/>
            <a:ext cx="4041775" cy="533400"/>
          </a:xfrm>
        </p:spPr>
        <p:txBody>
          <a:bodyPr>
            <a:normAutofit lnSpcReduction="10000"/>
          </a:bodyPr>
          <a:lstStyle/>
          <a:p>
            <a:pPr algn="ctr"/>
            <a:r>
              <a:rPr lang="en-US" sz="3200" b="0" dirty="0">
                <a:solidFill>
                  <a:srgbClr val="FF0000"/>
                </a:solidFill>
                <a:latin typeface="Times New Roman" panose="02020603050405020304" pitchFamily="18" charset="0"/>
                <a:ea typeface="+mj-ea"/>
                <a:cs typeface="Times New Roman" panose="02020603050405020304" pitchFamily="18" charset="0"/>
              </a:rPr>
              <a:t>Instrument</a:t>
            </a:r>
            <a:endParaRPr lang="en-IN" dirty="0"/>
          </a:p>
        </p:txBody>
      </p:sp>
      <p:sp>
        <p:nvSpPr>
          <p:cNvPr id="6" name="Content Placeholder 5"/>
          <p:cNvSpPr>
            <a:spLocks noGrp="1"/>
          </p:cNvSpPr>
          <p:nvPr>
            <p:ph sz="quarter" idx="4"/>
          </p:nvPr>
        </p:nvSpPr>
        <p:spPr>
          <a:xfrm>
            <a:off x="4645026" y="1828800"/>
            <a:ext cx="4041775" cy="4297363"/>
          </a:xfrm>
        </p:spPr>
        <p:txBody>
          <a:bodyPr>
            <a:normAutofit/>
          </a:bodyPr>
          <a:lstStyle/>
          <a:p>
            <a:pPr marL="457200" indent="-457200">
              <a:buAutoNum type="arabicPeriod"/>
            </a:pPr>
            <a:r>
              <a:rPr lang="en-US" sz="2200" dirty="0">
                <a:latin typeface="Times New Roman" panose="02020603050405020304" pitchFamily="18" charset="0"/>
                <a:cs typeface="Times New Roman" panose="02020603050405020304" pitchFamily="18" charset="0"/>
              </a:rPr>
              <a:t>These will give true reading of job</a:t>
            </a:r>
          </a:p>
          <a:p>
            <a:pPr marL="457200" indent="-457200">
              <a:buAutoNum type="arabicPeriod"/>
            </a:pPr>
            <a:r>
              <a:rPr lang="en-US" sz="2200" dirty="0">
                <a:latin typeface="Times New Roman" panose="02020603050405020304" pitchFamily="18" charset="0"/>
                <a:cs typeface="Times New Roman" panose="02020603050405020304" pitchFamily="18" charset="0"/>
              </a:rPr>
              <a:t>May need electric power</a:t>
            </a:r>
          </a:p>
          <a:p>
            <a:pPr marL="457200" indent="-457200">
              <a:buAutoNum type="arabicPeriod"/>
            </a:pPr>
            <a:r>
              <a:rPr lang="en-US" sz="2200" dirty="0">
                <a:latin typeface="Times New Roman" panose="02020603050405020304" pitchFamily="18" charset="0"/>
                <a:cs typeface="Times New Roman" panose="02020603050405020304" pitchFamily="18" charset="0"/>
              </a:rPr>
              <a:t>Proper Training may be needed to use this</a:t>
            </a:r>
          </a:p>
          <a:p>
            <a:pPr marL="457200" indent="-457200">
              <a:buAutoNum type="arabicPeriod"/>
            </a:pPr>
            <a:r>
              <a:rPr lang="en-US" sz="2200" dirty="0">
                <a:latin typeface="Times New Roman" panose="02020603050405020304" pitchFamily="18" charset="0"/>
                <a:cs typeface="Times New Roman" panose="02020603050405020304" pitchFamily="18" charset="0"/>
              </a:rPr>
              <a:t>Can be used for large ranges of jobs</a:t>
            </a:r>
          </a:p>
          <a:p>
            <a:pPr marL="457200" indent="-457200">
              <a:buAutoNum type="arabicPeriod"/>
            </a:pPr>
            <a:r>
              <a:rPr lang="en-US" sz="2200" dirty="0">
                <a:latin typeface="Times New Roman" panose="02020603050405020304" pitchFamily="18" charset="0"/>
                <a:cs typeface="Times New Roman" panose="02020603050405020304" pitchFamily="18" charset="0"/>
              </a:rPr>
              <a:t>Auxiliary equipment supports may be needed </a:t>
            </a:r>
          </a:p>
          <a:p>
            <a:pPr marL="457200" lvl="0" indent="-457200">
              <a:buFont typeface="Arial" pitchFamily="34" charset="0"/>
              <a:buAutoNum type="arabicPeriod"/>
            </a:pPr>
            <a:r>
              <a:rPr lang="en-US" sz="2200" dirty="0">
                <a:solidFill>
                  <a:prstClr val="black"/>
                </a:solidFill>
                <a:latin typeface="Times New Roman" panose="02020603050405020304" pitchFamily="18" charset="0"/>
                <a:cs typeface="Times New Roman" panose="02020603050405020304" pitchFamily="18" charset="0"/>
              </a:rPr>
              <a:t>It is  not preferred in mass production</a:t>
            </a:r>
            <a:endParaRPr lang="en-IN" sz="2200" dirty="0">
              <a:solidFill>
                <a:prstClr val="black"/>
              </a:solidFill>
              <a:latin typeface="Times New Roman" panose="02020603050405020304" pitchFamily="18" charset="0"/>
              <a:cs typeface="Times New Roman" panose="02020603050405020304" pitchFamily="18" charset="0"/>
            </a:endParaRPr>
          </a:p>
          <a:p>
            <a:pPr marL="457200" indent="-457200">
              <a:buAutoNum type="arabicPeriod"/>
            </a:pPr>
            <a:endParaRPr lang="en-IN" dirty="0"/>
          </a:p>
        </p:txBody>
      </p:sp>
    </p:spTree>
    <p:extLst>
      <p:ext uri="{BB962C8B-B14F-4D97-AF65-F5344CB8AC3E}">
        <p14:creationId xmlns:p14="http://schemas.microsoft.com/office/powerpoint/2010/main" val="9640519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a:bodyPr>
          <a:lstStyle/>
          <a:p>
            <a:r>
              <a:rPr lang="en-US" sz="2400" dirty="0">
                <a:solidFill>
                  <a:srgbClr val="FF0000"/>
                </a:solidFill>
                <a:latin typeface="Times New Roman" panose="02020603050405020304" pitchFamily="18" charset="0"/>
                <a:cs typeface="Times New Roman" panose="02020603050405020304" pitchFamily="18" charset="0"/>
              </a:rPr>
              <a:t>2.2e Ring Gauges</a:t>
            </a:r>
            <a:endParaRPr lang="en-IN" sz="2400" dirty="0">
              <a:solidFill>
                <a:srgbClr val="FF00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57200" y="1066801"/>
            <a:ext cx="8229600" cy="5562599"/>
          </a:xfrm>
        </p:spPr>
        <p:txBody>
          <a:bodyPr>
            <a:normAutofit/>
          </a:bodyPr>
          <a:lstStyle/>
          <a:p>
            <a:pPr algn="just"/>
            <a:r>
              <a:rPr lang="en-US" sz="2000" dirty="0">
                <a:latin typeface="Times New Roman" panose="02020603050405020304" pitchFamily="18" charset="0"/>
                <a:cs typeface="Times New Roman" panose="02020603050405020304" pitchFamily="18" charset="0"/>
              </a:rPr>
              <a:t>No-go or not-go gauges provide a precision tool for production comparative gauging based on a fixed limit. No-go gauges consist of a fixed limit gauge with a gauging limit based on the minimum or maximum tolerances of the inspected part. A no-go ring gauge's dimensions are based on the minimum OD tolerance of the round bar or part being gauged.</a:t>
            </a:r>
          </a:p>
          <a:p>
            <a:pPr algn="just"/>
            <a:r>
              <a:rPr lang="en-US" sz="2000" dirty="0">
                <a:latin typeface="Times New Roman" panose="02020603050405020304" pitchFamily="18" charset="0"/>
                <a:cs typeface="Times New Roman" panose="02020603050405020304" pitchFamily="18" charset="0"/>
              </a:rPr>
              <a:t>Master and setting ring gauges includes gauge blocks, master or setting discs, and setting rings are types of master gauges used to calibrate or set </a:t>
            </a:r>
            <a:r>
              <a:rPr lang="en-US" sz="2000" dirty="0">
                <a:latin typeface="Times New Roman" panose="02020603050405020304" pitchFamily="18" charset="0"/>
                <a:cs typeface="Times New Roman" panose="02020603050405020304" pitchFamily="18" charset="0"/>
                <a:hlinkClick r:id="rId2" tooltip="Micrometer (device)"/>
              </a:rPr>
              <a:t>micrometers</a:t>
            </a:r>
            <a:r>
              <a:rPr lang="en-US" sz="2000" dirty="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hlinkClick r:id="rId3" tooltip="Optical comparator"/>
              </a:rPr>
              <a:t>optical comparators</a:t>
            </a:r>
            <a:r>
              <a:rPr lang="en-US" sz="2000" dirty="0">
                <a:latin typeface="Times New Roman" panose="02020603050405020304" pitchFamily="18" charset="0"/>
                <a:cs typeface="Times New Roman" panose="02020603050405020304" pitchFamily="18" charset="0"/>
              </a:rPr>
              <a:t>, or other gauging systems.</a:t>
            </a:r>
          </a:p>
          <a:p>
            <a:pPr algn="just"/>
            <a:endParaRPr lang="en-US" sz="2000" dirty="0">
              <a:latin typeface="Times New Roman" panose="02020603050405020304" pitchFamily="18" charset="0"/>
              <a:cs typeface="Times New Roman" panose="02020603050405020304" pitchFamily="18" charset="0"/>
            </a:endParaRPr>
          </a:p>
        </p:txBody>
      </p:sp>
      <p:pic>
        <p:nvPicPr>
          <p:cNvPr id="4" name="Picture 2"/>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20000" contrast="20000"/>
                    </a14:imgEffect>
                  </a14:imgLayer>
                </a14:imgProps>
              </a:ext>
            </a:extLst>
          </a:blip>
          <a:srcRect t="43774" b="12452"/>
          <a:stretch>
            <a:fillRect/>
          </a:stretch>
        </p:blipFill>
        <p:spPr bwMode="auto">
          <a:xfrm>
            <a:off x="2438400" y="3886200"/>
            <a:ext cx="4648200" cy="2514600"/>
          </a:xfrm>
          <a:prstGeom prst="rect">
            <a:avLst/>
          </a:prstGeom>
          <a:noFill/>
          <a:ln w="9525">
            <a:solidFill>
              <a:schemeClr val="tx1"/>
            </a:solidFill>
            <a:miter lim="800000"/>
            <a:headEnd/>
            <a:tailEnd/>
          </a:ln>
          <a:effectLst/>
        </p:spPr>
      </p:pic>
    </p:spTree>
    <p:extLst>
      <p:ext uri="{BB962C8B-B14F-4D97-AF65-F5344CB8AC3E}">
        <p14:creationId xmlns:p14="http://schemas.microsoft.com/office/powerpoint/2010/main" val="26630574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11162"/>
          </a:xfrm>
        </p:spPr>
        <p:txBody>
          <a:bodyPr>
            <a:noAutofit/>
          </a:bodyPr>
          <a:lstStyle/>
          <a:p>
            <a:r>
              <a:rPr lang="en-US" sz="2400" dirty="0">
                <a:solidFill>
                  <a:srgbClr val="FF0000"/>
                </a:solidFill>
                <a:latin typeface="Times New Roman" pitchFamily="18" charset="0"/>
                <a:cs typeface="Times New Roman" pitchFamily="18" charset="0"/>
              </a:rPr>
              <a:t>2.2 Slip Gauges</a:t>
            </a:r>
            <a:endParaRPr lang="en-IN" sz="2400" dirty="0"/>
          </a:p>
        </p:txBody>
      </p:sp>
      <p:sp>
        <p:nvSpPr>
          <p:cNvPr id="3" name="Content Placeholder 2"/>
          <p:cNvSpPr>
            <a:spLocks noGrp="1"/>
          </p:cNvSpPr>
          <p:nvPr>
            <p:ph idx="1"/>
          </p:nvPr>
        </p:nvSpPr>
        <p:spPr>
          <a:xfrm>
            <a:off x="457200" y="762001"/>
            <a:ext cx="8229600" cy="5364164"/>
          </a:xfrm>
        </p:spPr>
        <p:txBody>
          <a:bodyPr>
            <a:normAutofit lnSpcReduction="10000"/>
          </a:bodyPr>
          <a:lstStyle/>
          <a:p>
            <a:pPr lvl="0">
              <a:buFont typeface="Wingdings" pitchFamily="2" charset="2"/>
              <a:buChar char="v"/>
            </a:pPr>
            <a:r>
              <a:rPr lang="en-US" sz="1900" dirty="0">
                <a:solidFill>
                  <a:prstClr val="black"/>
                </a:solidFill>
                <a:latin typeface="Times New Roman" pitchFamily="18" charset="0"/>
                <a:cs typeface="Times New Roman" pitchFamily="18" charset="0"/>
              </a:rPr>
              <a:t>Slip gauges are also called as Johansson gauges. </a:t>
            </a:r>
          </a:p>
          <a:p>
            <a:pPr lvl="0">
              <a:buFont typeface="Wingdings" pitchFamily="2" charset="2"/>
              <a:buChar char="v"/>
            </a:pPr>
            <a:r>
              <a:rPr lang="en-US" sz="1900" dirty="0">
                <a:solidFill>
                  <a:prstClr val="black"/>
                </a:solidFill>
                <a:latin typeface="Times New Roman" pitchFamily="18" charset="0"/>
                <a:cs typeface="Times New Roman" pitchFamily="18" charset="0"/>
              </a:rPr>
              <a:t> The shape of slip gauge is of similar to rectangular blocks and made up of steel with cross section of 30*10mm.</a:t>
            </a:r>
          </a:p>
          <a:p>
            <a:pPr lvl="0">
              <a:buFont typeface="Wingdings" pitchFamily="2" charset="2"/>
              <a:buChar char="v"/>
            </a:pPr>
            <a:r>
              <a:rPr lang="en-US" sz="1900" dirty="0">
                <a:solidFill>
                  <a:prstClr val="black"/>
                </a:solidFill>
                <a:latin typeface="Times New Roman" pitchFamily="18" charset="0"/>
                <a:cs typeface="Times New Roman" pitchFamily="18" charset="0"/>
              </a:rPr>
              <a:t> Also they are divided into five grades.</a:t>
            </a:r>
          </a:p>
          <a:p>
            <a:pPr lvl="0">
              <a:buNone/>
            </a:pPr>
            <a:r>
              <a:rPr lang="en-US" sz="1900" dirty="0">
                <a:solidFill>
                  <a:prstClr val="black"/>
                </a:solidFill>
                <a:latin typeface="Times New Roman" pitchFamily="18" charset="0"/>
                <a:cs typeface="Times New Roman" pitchFamily="18" charset="0"/>
              </a:rPr>
              <a:t>   a. Grade 2 - Workshop grade</a:t>
            </a:r>
          </a:p>
          <a:p>
            <a:pPr lvl="0">
              <a:buNone/>
            </a:pPr>
            <a:r>
              <a:rPr lang="en-US" sz="1900" dirty="0">
                <a:solidFill>
                  <a:prstClr val="black"/>
                </a:solidFill>
                <a:latin typeface="Times New Roman" pitchFamily="18" charset="0"/>
                <a:cs typeface="Times New Roman" pitchFamily="18" charset="0"/>
              </a:rPr>
              <a:t>   b. Grade 1 - Precise working</a:t>
            </a:r>
          </a:p>
          <a:p>
            <a:pPr lvl="0">
              <a:buNone/>
            </a:pPr>
            <a:r>
              <a:rPr lang="en-US" sz="1900" dirty="0">
                <a:solidFill>
                  <a:prstClr val="black"/>
                </a:solidFill>
                <a:latin typeface="Times New Roman" pitchFamily="18" charset="0"/>
                <a:cs typeface="Times New Roman" pitchFamily="18" charset="0"/>
              </a:rPr>
              <a:t>   c. Grade 0 - Inspection grade</a:t>
            </a:r>
          </a:p>
          <a:p>
            <a:pPr lvl="0">
              <a:buNone/>
            </a:pPr>
            <a:r>
              <a:rPr lang="en-US" sz="1900" dirty="0">
                <a:solidFill>
                  <a:prstClr val="black"/>
                </a:solidFill>
                <a:latin typeface="Times New Roman" pitchFamily="18" charset="0"/>
                <a:cs typeface="Times New Roman" pitchFamily="18" charset="0"/>
              </a:rPr>
              <a:t>   d. Grade 00 - Highest precision grade</a:t>
            </a:r>
          </a:p>
          <a:p>
            <a:pPr lvl="0">
              <a:buNone/>
            </a:pPr>
            <a:r>
              <a:rPr lang="en-US" sz="1900" dirty="0">
                <a:solidFill>
                  <a:prstClr val="black"/>
                </a:solidFill>
                <a:latin typeface="Times New Roman" pitchFamily="18" charset="0"/>
                <a:cs typeface="Times New Roman" pitchFamily="18" charset="0"/>
              </a:rPr>
              <a:t>   Calibration Grade – For special purpose calibration</a:t>
            </a:r>
          </a:p>
          <a:p>
            <a:pPr lvl="0">
              <a:buNone/>
            </a:pPr>
            <a:endParaRPr lang="en-US" sz="1900" dirty="0">
              <a:solidFill>
                <a:prstClr val="black"/>
              </a:solidFill>
              <a:latin typeface="Times New Roman" pitchFamily="18" charset="0"/>
              <a:cs typeface="Times New Roman" pitchFamily="18" charset="0"/>
            </a:endParaRPr>
          </a:p>
          <a:p>
            <a:pPr>
              <a:buNone/>
            </a:pPr>
            <a:r>
              <a:rPr lang="en-US" sz="2000" dirty="0">
                <a:latin typeface="Times New Roman" pitchFamily="18" charset="0"/>
                <a:cs typeface="Times New Roman" pitchFamily="18" charset="0"/>
              </a:rPr>
              <a:t>The slip gauges can be used as follows</a:t>
            </a:r>
          </a:p>
          <a:p>
            <a:pPr>
              <a:buFont typeface="Wingdings" pitchFamily="2" charset="2"/>
              <a:buChar char="v"/>
            </a:pPr>
            <a:r>
              <a:rPr lang="en-US" sz="2000" dirty="0">
                <a:latin typeface="Times New Roman" pitchFamily="18" charset="0"/>
                <a:cs typeface="Times New Roman" pitchFamily="18" charset="0"/>
              </a:rPr>
              <a:t>	As a reference standards</a:t>
            </a:r>
          </a:p>
          <a:p>
            <a:pPr>
              <a:buFont typeface="Wingdings" pitchFamily="2" charset="2"/>
              <a:buChar char="v"/>
            </a:pPr>
            <a:r>
              <a:rPr lang="en-US" sz="2000" dirty="0">
                <a:latin typeface="Times New Roman" pitchFamily="18" charset="0"/>
                <a:cs typeface="Times New Roman" pitchFamily="18" charset="0"/>
              </a:rPr>
              <a:t> 	For  transferring dimensions</a:t>
            </a:r>
          </a:p>
          <a:p>
            <a:pPr>
              <a:buFont typeface="Wingdings" pitchFamily="2" charset="2"/>
              <a:buChar char="v"/>
            </a:pPr>
            <a:r>
              <a:rPr lang="en-US" sz="2000" dirty="0">
                <a:latin typeface="Times New Roman" pitchFamily="18" charset="0"/>
                <a:cs typeface="Times New Roman" pitchFamily="18" charset="0"/>
              </a:rPr>
              <a:t> 	For verification of graduations on scale</a:t>
            </a:r>
          </a:p>
          <a:p>
            <a:pPr>
              <a:buFont typeface="Wingdings" pitchFamily="2" charset="2"/>
              <a:buChar char="v"/>
            </a:pPr>
            <a:r>
              <a:rPr lang="en-US" sz="2000" dirty="0">
                <a:latin typeface="Times New Roman" pitchFamily="18" charset="0"/>
                <a:cs typeface="Times New Roman" pitchFamily="18" charset="0"/>
              </a:rPr>
              <a:t> 	For making calibrations</a:t>
            </a:r>
          </a:p>
          <a:p>
            <a:pPr>
              <a:buFont typeface="Wingdings" pitchFamily="2" charset="2"/>
              <a:buChar char="v"/>
            </a:pPr>
            <a:r>
              <a:rPr lang="en-US" sz="2000" dirty="0">
                <a:latin typeface="Times New Roman" pitchFamily="18" charset="0"/>
                <a:cs typeface="Times New Roman" pitchFamily="18" charset="0"/>
              </a:rPr>
              <a:t> 	Also for direct measurement of a  dimensions.</a:t>
            </a:r>
          </a:p>
          <a:p>
            <a:pPr lvl="0">
              <a:buNone/>
            </a:pPr>
            <a:endParaRPr lang="en-US" sz="1900" dirty="0">
              <a:solidFill>
                <a:prstClr val="black"/>
              </a:solidFill>
              <a:latin typeface="Times New Roman" pitchFamily="18" charset="0"/>
              <a:cs typeface="Times New Roman" pitchFamily="18" charset="0"/>
            </a:endParaRPr>
          </a:p>
          <a:p>
            <a:endParaRPr lang="en-IN" dirty="0"/>
          </a:p>
        </p:txBody>
      </p:sp>
    </p:spTree>
    <p:extLst>
      <p:ext uri="{BB962C8B-B14F-4D97-AF65-F5344CB8AC3E}">
        <p14:creationId xmlns:p14="http://schemas.microsoft.com/office/powerpoint/2010/main" val="19523068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11162"/>
          </a:xfrm>
        </p:spPr>
        <p:txBody>
          <a:bodyPr>
            <a:noAutofit/>
          </a:bodyPr>
          <a:lstStyle/>
          <a:p>
            <a:r>
              <a:rPr lang="en-US" sz="2400" dirty="0">
                <a:solidFill>
                  <a:srgbClr val="FF0000"/>
                </a:solidFill>
                <a:latin typeface="Times New Roman" pitchFamily="18" charset="0"/>
                <a:cs typeface="Times New Roman" pitchFamily="18" charset="0"/>
              </a:rPr>
              <a:t>2.2  Slip Gauges</a:t>
            </a:r>
            <a:endParaRPr lang="en-IN" sz="2400" dirty="0"/>
          </a:p>
        </p:txBody>
      </p:sp>
      <p:pic>
        <p:nvPicPr>
          <p:cNvPr id="4" name="Picture 2"/>
          <p:cNvPicPr>
            <a:picLocks noGrp="1" noChangeAspect="1" noChangeArrowheads="1"/>
          </p:cNvPicPr>
          <p:nvPr>
            <p:ph idx="1"/>
          </p:nvPr>
        </p:nvPicPr>
        <p:blipFill>
          <a:blip r:embed="rId2" cstate="print">
            <a:extLst>
              <a:ext uri="{BEBA8EAE-BF5A-486C-A8C5-ECC9F3942E4B}">
                <a14:imgProps xmlns:a14="http://schemas.microsoft.com/office/drawing/2010/main">
                  <a14:imgLayer r:embed="rId3">
                    <a14:imgEffect>
                      <a14:brightnessContrast bright="20000" contrast="40000"/>
                    </a14:imgEffect>
                  </a14:imgLayer>
                </a14:imgProps>
              </a:ext>
            </a:extLst>
          </a:blip>
          <a:srcRect t="23661" b="2202"/>
          <a:stretch>
            <a:fillRect/>
          </a:stretch>
        </p:blipFill>
        <p:spPr bwMode="auto">
          <a:xfrm>
            <a:off x="876300" y="3016662"/>
            <a:ext cx="7620000" cy="3460338"/>
          </a:xfrm>
          <a:prstGeom prst="rect">
            <a:avLst/>
          </a:prstGeom>
          <a:noFill/>
          <a:ln w="28575">
            <a:solidFill>
              <a:schemeClr val="tx1"/>
            </a:solidFill>
            <a:miter lim="800000"/>
            <a:headEnd/>
            <a:tailEnd/>
          </a:ln>
          <a:effectLst/>
        </p:spPr>
      </p:pic>
      <p:sp>
        <p:nvSpPr>
          <p:cNvPr id="5" name="Rectangle 4"/>
          <p:cNvSpPr/>
          <p:nvPr/>
        </p:nvSpPr>
        <p:spPr>
          <a:xfrm>
            <a:off x="685800" y="685800"/>
            <a:ext cx="8001000" cy="2308324"/>
          </a:xfrm>
          <a:prstGeom prst="rect">
            <a:avLst/>
          </a:prstGeom>
        </p:spPr>
        <p:txBody>
          <a:bodyPr wrap="square">
            <a:spAutoFit/>
          </a:bodyPr>
          <a:lstStyle/>
          <a:p>
            <a:pPr lvl="0"/>
            <a:r>
              <a:rPr lang="en-US" dirty="0">
                <a:solidFill>
                  <a:srgbClr val="002060"/>
                </a:solidFill>
                <a:latin typeface="Times New Roman" pitchFamily="18" charset="0"/>
                <a:cs typeface="Times New Roman" pitchFamily="18" charset="0"/>
              </a:rPr>
              <a:t>2.3aWringing  Process</a:t>
            </a:r>
          </a:p>
          <a:p>
            <a:pPr lvl="0">
              <a:buNone/>
            </a:pPr>
            <a:r>
              <a:rPr lang="en-US" dirty="0">
                <a:solidFill>
                  <a:srgbClr val="002060"/>
                </a:solidFill>
                <a:latin typeface="Times New Roman" pitchFamily="18" charset="0"/>
                <a:cs typeface="Times New Roman" pitchFamily="18" charset="0"/>
              </a:rPr>
              <a:t>      </a:t>
            </a:r>
            <a:r>
              <a:rPr lang="en-US" dirty="0">
                <a:solidFill>
                  <a:prstClr val="black"/>
                </a:solidFill>
                <a:latin typeface="Times New Roman" pitchFamily="18" charset="0"/>
                <a:cs typeface="Times New Roman" pitchFamily="18" charset="0"/>
              </a:rPr>
              <a:t>	Wringing occurs due to molecular adhesion between a liquid film and mating surfaces.</a:t>
            </a:r>
            <a:endParaRPr lang="en-US" dirty="0">
              <a:solidFill>
                <a:srgbClr val="002060"/>
              </a:solidFill>
              <a:latin typeface="Times New Roman" pitchFamily="18" charset="0"/>
              <a:cs typeface="Times New Roman" pitchFamily="18" charset="0"/>
            </a:endParaRPr>
          </a:p>
          <a:p>
            <a:pPr marL="457200" lvl="0" indent="-457200">
              <a:buFont typeface="Arial" pitchFamily="34" charset="0"/>
              <a:buAutoNum type="arabicPeriod"/>
            </a:pPr>
            <a:r>
              <a:rPr lang="en-US" dirty="0">
                <a:solidFill>
                  <a:prstClr val="black"/>
                </a:solidFill>
                <a:latin typeface="Times New Roman" pitchFamily="18" charset="0"/>
                <a:cs typeface="Times New Roman" pitchFamily="18" charset="0"/>
              </a:rPr>
              <a:t>First keep two slips on each another  and slide them to know about any foreign particles present on their surfaces</a:t>
            </a:r>
            <a:r>
              <a:rPr lang="en-US" dirty="0">
                <a:solidFill>
                  <a:srgbClr val="FF0000"/>
                </a:solidFill>
                <a:latin typeface="Times New Roman" pitchFamily="18" charset="0"/>
                <a:cs typeface="Times New Roman" pitchFamily="18" charset="0"/>
              </a:rPr>
              <a:t>.(Fig. a &amp; b)</a:t>
            </a:r>
          </a:p>
          <a:p>
            <a:pPr marL="457200" lvl="0" indent="-457200">
              <a:buFont typeface="Arial" pitchFamily="34" charset="0"/>
              <a:buAutoNum type="arabicPeriod"/>
            </a:pPr>
            <a:r>
              <a:rPr lang="en-US" dirty="0">
                <a:solidFill>
                  <a:prstClr val="black"/>
                </a:solidFill>
                <a:latin typeface="Times New Roman" pitchFamily="18" charset="0"/>
                <a:cs typeface="Times New Roman" pitchFamily="18" charset="0"/>
              </a:rPr>
              <a:t>Press the two faces into contact in perpendicular to each other</a:t>
            </a:r>
          </a:p>
          <a:p>
            <a:pPr marL="457200" lvl="0" indent="-457200">
              <a:buNone/>
            </a:pPr>
            <a:r>
              <a:rPr lang="en-US" dirty="0">
                <a:solidFill>
                  <a:prstClr val="black"/>
                </a:solidFill>
                <a:latin typeface="Times New Roman" pitchFamily="18" charset="0"/>
                <a:cs typeface="Times New Roman" pitchFamily="18" charset="0"/>
              </a:rPr>
              <a:t>      and give a small twisting motion against each other. </a:t>
            </a:r>
            <a:r>
              <a:rPr lang="en-US" dirty="0">
                <a:solidFill>
                  <a:srgbClr val="FF0000"/>
                </a:solidFill>
                <a:latin typeface="Times New Roman" pitchFamily="18" charset="0"/>
                <a:cs typeface="Times New Roman" pitchFamily="18" charset="0"/>
              </a:rPr>
              <a:t>(Fig. c)</a:t>
            </a:r>
          </a:p>
          <a:p>
            <a:pPr marL="457200" lvl="0" indent="-457200">
              <a:buNone/>
            </a:pPr>
            <a:r>
              <a:rPr lang="en-US" dirty="0">
                <a:solidFill>
                  <a:prstClr val="black"/>
                </a:solidFill>
                <a:latin typeface="Times New Roman" pitchFamily="18" charset="0"/>
                <a:cs typeface="Times New Roman" pitchFamily="18" charset="0"/>
              </a:rPr>
              <a:t> 3.  While removing wrung slips, they can be slide on each other slowly. </a:t>
            </a:r>
          </a:p>
        </p:txBody>
      </p:sp>
    </p:spTree>
    <p:extLst>
      <p:ext uri="{BB962C8B-B14F-4D97-AF65-F5344CB8AC3E}">
        <p14:creationId xmlns:p14="http://schemas.microsoft.com/office/powerpoint/2010/main" val="16657985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457200"/>
          </a:xfrm>
        </p:spPr>
        <p:txBody>
          <a:bodyPr>
            <a:normAutofit/>
          </a:bodyPr>
          <a:lstStyle/>
          <a:p>
            <a:r>
              <a:rPr lang="en-US" sz="2400" dirty="0">
                <a:solidFill>
                  <a:srgbClr val="FF0000"/>
                </a:solidFill>
                <a:latin typeface="Times New Roman" pitchFamily="18" charset="0"/>
                <a:cs typeface="Times New Roman" pitchFamily="18" charset="0"/>
              </a:rPr>
              <a:t>2.1 Comparators</a:t>
            </a:r>
          </a:p>
        </p:txBody>
      </p:sp>
      <p:sp>
        <p:nvSpPr>
          <p:cNvPr id="3" name="Content Placeholder 2"/>
          <p:cNvSpPr>
            <a:spLocks noGrp="1"/>
          </p:cNvSpPr>
          <p:nvPr>
            <p:ph idx="1"/>
          </p:nvPr>
        </p:nvSpPr>
        <p:spPr>
          <a:xfrm>
            <a:off x="457200" y="457201"/>
            <a:ext cx="8229600" cy="5668963"/>
          </a:xfrm>
        </p:spPr>
        <p:txBody>
          <a:bodyPr>
            <a:normAutofit fontScale="62500" lnSpcReduction="20000"/>
          </a:bodyPr>
          <a:lstStyle/>
          <a:p>
            <a:pPr>
              <a:buFont typeface="Wingdings" panose="05000000000000000000" pitchFamily="2" charset="2"/>
              <a:buChar char="v"/>
            </a:pPr>
            <a:r>
              <a:rPr lang="en-US" sz="2600" dirty="0">
                <a:solidFill>
                  <a:schemeClr val="tx2"/>
                </a:solidFill>
                <a:latin typeface="Times New Roman" pitchFamily="18" charset="0"/>
                <a:cs typeface="Times New Roman" pitchFamily="18" charset="0"/>
              </a:rPr>
              <a:t>Classification of comparator</a:t>
            </a:r>
            <a:endParaRPr lang="en-US" sz="2600" dirty="0">
              <a:latin typeface="Times New Roman" pitchFamily="18" charset="0"/>
              <a:cs typeface="Times New Roman" pitchFamily="18" charset="0"/>
            </a:endParaRPr>
          </a:p>
          <a:p>
            <a:pPr>
              <a:buNone/>
            </a:pPr>
            <a:r>
              <a:rPr lang="en-US" sz="2600" dirty="0">
                <a:latin typeface="Times New Roman" pitchFamily="18" charset="0"/>
                <a:cs typeface="Times New Roman" pitchFamily="18" charset="0"/>
              </a:rPr>
              <a:t> 1. Mechanical comparator</a:t>
            </a:r>
          </a:p>
          <a:p>
            <a:pPr>
              <a:buNone/>
            </a:pPr>
            <a:r>
              <a:rPr lang="en-US" sz="2600" dirty="0">
                <a:latin typeface="Times New Roman" pitchFamily="18" charset="0"/>
                <a:cs typeface="Times New Roman" pitchFamily="18" charset="0"/>
              </a:rPr>
              <a:t>	It works on gears ,pinions, levers, linkages, springs etc.</a:t>
            </a:r>
          </a:p>
          <a:p>
            <a:pPr>
              <a:buNone/>
            </a:pPr>
            <a:r>
              <a:rPr lang="en-US" sz="2600" dirty="0">
                <a:latin typeface="Times New Roman" pitchFamily="18" charset="0"/>
                <a:cs typeface="Times New Roman" pitchFamily="18" charset="0"/>
              </a:rPr>
              <a:t> 2. Pneumatic comparator</a:t>
            </a:r>
          </a:p>
          <a:p>
            <a:pPr>
              <a:buNone/>
            </a:pPr>
            <a:r>
              <a:rPr lang="en-US" sz="2600" dirty="0">
                <a:latin typeface="Times New Roman" pitchFamily="18" charset="0"/>
                <a:cs typeface="Times New Roman" pitchFamily="18" charset="0"/>
              </a:rPr>
              <a:t>	It works on high pressure air, pressure difference, back pressure etc.</a:t>
            </a:r>
          </a:p>
          <a:p>
            <a:pPr>
              <a:buNone/>
            </a:pPr>
            <a:r>
              <a:rPr lang="en-US" sz="2600" dirty="0">
                <a:latin typeface="Times New Roman" pitchFamily="18" charset="0"/>
                <a:cs typeface="Times New Roman" pitchFamily="18" charset="0"/>
              </a:rPr>
              <a:t> 3. Optical comparator</a:t>
            </a:r>
          </a:p>
          <a:p>
            <a:pPr>
              <a:buNone/>
            </a:pPr>
            <a:r>
              <a:rPr lang="en-US" sz="2600" dirty="0">
                <a:latin typeface="Times New Roman" pitchFamily="18" charset="0"/>
                <a:cs typeface="Times New Roman" pitchFamily="18" charset="0"/>
              </a:rPr>
              <a:t>	It works on lens, mirrors, magnification, reflection, light source etc.</a:t>
            </a:r>
          </a:p>
          <a:p>
            <a:pPr>
              <a:buNone/>
            </a:pPr>
            <a:r>
              <a:rPr lang="en-US" sz="2600" dirty="0">
                <a:latin typeface="Times New Roman" pitchFamily="18" charset="0"/>
                <a:cs typeface="Times New Roman" pitchFamily="18" charset="0"/>
              </a:rPr>
              <a:t> 4. Electrical comparator</a:t>
            </a:r>
          </a:p>
          <a:p>
            <a:pPr>
              <a:buNone/>
            </a:pPr>
            <a:r>
              <a:rPr lang="en-US" sz="2600" dirty="0">
                <a:latin typeface="Times New Roman" pitchFamily="18" charset="0"/>
                <a:cs typeface="Times New Roman" pitchFamily="18" charset="0"/>
              </a:rPr>
              <a:t>	It works on step up, step down transformers, induction etc.</a:t>
            </a:r>
          </a:p>
          <a:p>
            <a:pPr>
              <a:buNone/>
            </a:pPr>
            <a:r>
              <a:rPr lang="en-US" sz="2600" dirty="0">
                <a:latin typeface="Times New Roman" pitchFamily="18" charset="0"/>
                <a:cs typeface="Times New Roman" pitchFamily="18" charset="0"/>
              </a:rPr>
              <a:t> 5. Electronics comparator</a:t>
            </a:r>
          </a:p>
          <a:p>
            <a:pPr>
              <a:buNone/>
            </a:pPr>
            <a:r>
              <a:rPr lang="en-US" sz="2600" dirty="0">
                <a:latin typeface="Times New Roman" pitchFamily="18" charset="0"/>
                <a:cs typeface="Times New Roman" pitchFamily="18" charset="0"/>
              </a:rPr>
              <a:t>	It works on amplifier, digital signal etc.</a:t>
            </a:r>
          </a:p>
          <a:p>
            <a:pPr>
              <a:buNone/>
            </a:pPr>
            <a:endParaRPr lang="en-US" sz="1900" dirty="0">
              <a:latin typeface="Times New Roman" pitchFamily="18" charset="0"/>
              <a:cs typeface="Times New Roman" pitchFamily="18" charset="0"/>
            </a:endParaRPr>
          </a:p>
          <a:p>
            <a:pPr>
              <a:lnSpc>
                <a:spcPct val="120000"/>
              </a:lnSpc>
              <a:buFont typeface="Wingdings" panose="05000000000000000000" pitchFamily="2" charset="2"/>
              <a:buChar char="v"/>
            </a:pPr>
            <a:r>
              <a:rPr lang="en-US" sz="2600" dirty="0">
                <a:solidFill>
                  <a:schemeClr val="tx2"/>
                </a:solidFill>
                <a:latin typeface="Times New Roman" pitchFamily="18" charset="0"/>
                <a:cs typeface="Times New Roman" pitchFamily="18" charset="0"/>
              </a:rPr>
              <a:t>Uses of comparator</a:t>
            </a:r>
            <a:endParaRPr lang="en-US" sz="2600" dirty="0">
              <a:latin typeface="Times New Roman" pitchFamily="18" charset="0"/>
              <a:cs typeface="Times New Roman" pitchFamily="18" charset="0"/>
            </a:endParaRPr>
          </a:p>
          <a:p>
            <a:pPr>
              <a:lnSpc>
                <a:spcPct val="120000"/>
              </a:lnSpc>
              <a:buNone/>
            </a:pPr>
            <a:r>
              <a:rPr lang="en-US" sz="2600" dirty="0">
                <a:latin typeface="Times New Roman" pitchFamily="18" charset="0"/>
                <a:cs typeface="Times New Roman" pitchFamily="18" charset="0"/>
              </a:rPr>
              <a:t> 1. If components are to be checked at fast rate.</a:t>
            </a:r>
          </a:p>
          <a:p>
            <a:pPr>
              <a:lnSpc>
                <a:spcPct val="120000"/>
              </a:lnSpc>
              <a:buNone/>
            </a:pPr>
            <a:r>
              <a:rPr lang="en-US" sz="2600" dirty="0">
                <a:latin typeface="Times New Roman" pitchFamily="18" charset="0"/>
                <a:cs typeface="Times New Roman" pitchFamily="18" charset="0"/>
              </a:rPr>
              <a:t> 2. In mass production.</a:t>
            </a:r>
          </a:p>
          <a:p>
            <a:pPr>
              <a:lnSpc>
                <a:spcPct val="120000"/>
              </a:lnSpc>
              <a:buNone/>
            </a:pPr>
            <a:r>
              <a:rPr lang="en-US" sz="2600" dirty="0">
                <a:latin typeface="Times New Roman" pitchFamily="18" charset="0"/>
                <a:cs typeface="Times New Roman" pitchFamily="18" charset="0"/>
              </a:rPr>
              <a:t> 3. As a standards in laboratory.</a:t>
            </a:r>
          </a:p>
          <a:p>
            <a:pPr>
              <a:lnSpc>
                <a:spcPct val="120000"/>
              </a:lnSpc>
              <a:buNone/>
            </a:pPr>
            <a:r>
              <a:rPr lang="en-US" sz="2600" dirty="0">
                <a:latin typeface="Times New Roman" pitchFamily="18" charset="0"/>
                <a:cs typeface="Times New Roman" pitchFamily="18" charset="0"/>
              </a:rPr>
              <a:t> 4. For inspection of new jobs.</a:t>
            </a:r>
          </a:p>
          <a:p>
            <a:pPr>
              <a:lnSpc>
                <a:spcPct val="120000"/>
              </a:lnSpc>
              <a:buNone/>
            </a:pPr>
            <a:r>
              <a:rPr lang="en-US" sz="2600" dirty="0">
                <a:latin typeface="Times New Roman" pitchFamily="18" charset="0"/>
                <a:cs typeface="Times New Roman" pitchFamily="18" charset="0"/>
              </a:rPr>
              <a:t> 5. Can be used as working gauges.</a:t>
            </a:r>
          </a:p>
          <a:p>
            <a:pPr>
              <a:lnSpc>
                <a:spcPct val="120000"/>
              </a:lnSpc>
              <a:buNone/>
            </a:pPr>
            <a:r>
              <a:rPr lang="en-US" sz="2600" dirty="0">
                <a:latin typeface="Times New Roman" pitchFamily="18" charset="0"/>
                <a:cs typeface="Times New Roman" pitchFamily="18" charset="0"/>
              </a:rPr>
              <a:t> 6. To make subgroups during selective assembly of jobs.</a:t>
            </a:r>
          </a:p>
          <a:p>
            <a:pPr>
              <a:buNone/>
            </a:pPr>
            <a:endParaRPr lang="en-US" sz="2600" dirty="0">
              <a:latin typeface="Times New Roman" pitchFamily="18" charset="0"/>
              <a:cs typeface="Times New Roman" pitchFamily="18" charset="0"/>
            </a:endParaRPr>
          </a:p>
          <a:p>
            <a:pPr>
              <a:buNone/>
            </a:pPr>
            <a:r>
              <a:rPr lang="en-US" sz="2400" dirty="0">
                <a:latin typeface="Times New Roman" pitchFamily="18" charset="0"/>
                <a:cs typeface="Times New Roman" pitchFamily="18" charset="0"/>
              </a:rPr>
              <a:t>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lstStyle/>
          <a:p>
            <a:r>
              <a:rPr lang="en-US" sz="2400" dirty="0">
                <a:solidFill>
                  <a:srgbClr val="FF0000"/>
                </a:solidFill>
                <a:latin typeface="Times New Roman" pitchFamily="18" charset="0"/>
                <a:cs typeface="Times New Roman" pitchFamily="18" charset="0"/>
              </a:rPr>
              <a:t>2.2a  Slip Gauges</a:t>
            </a:r>
            <a:endParaRPr lang="en-IN" dirty="0"/>
          </a:p>
        </p:txBody>
      </p:sp>
      <p:pic>
        <p:nvPicPr>
          <p:cNvPr id="4" name="Content Placeholder 3"/>
          <p:cNvPicPr>
            <a:picLocks noGrp="1" noChangeAspect="1" noChangeArrowheads="1"/>
          </p:cNvPicPr>
          <p:nvPr>
            <p:ph idx="1"/>
          </p:nvPr>
        </p:nvPicPr>
        <p:blipFill>
          <a:blip r:embed="rId2" cstate="print">
            <a:extLst>
              <a:ext uri="{BEBA8EAE-BF5A-486C-A8C5-ECC9F3942E4B}">
                <a14:imgProps xmlns:a14="http://schemas.microsoft.com/office/drawing/2010/main">
                  <a14:imgLayer r:embed="rId3">
                    <a14:imgEffect>
                      <a14:brightnessContrast bright="20000" contrast="20000"/>
                    </a14:imgEffect>
                  </a14:imgLayer>
                </a14:imgProps>
              </a:ext>
            </a:extLst>
          </a:blip>
          <a:srcRect l="11536" r="5125"/>
          <a:stretch>
            <a:fillRect/>
          </a:stretch>
        </p:blipFill>
        <p:spPr bwMode="auto">
          <a:xfrm>
            <a:off x="1600200" y="930174"/>
            <a:ext cx="6019799" cy="5318226"/>
          </a:xfrm>
          <a:prstGeom prst="rect">
            <a:avLst/>
          </a:prstGeom>
          <a:noFill/>
          <a:ln w="9525">
            <a:solidFill>
              <a:schemeClr val="tx1"/>
            </a:solidFill>
            <a:miter lim="800000"/>
            <a:headEnd/>
            <a:tailEnd/>
          </a:ln>
          <a:effectLst/>
        </p:spPr>
      </p:pic>
    </p:spTree>
    <p:extLst>
      <p:ext uri="{BB962C8B-B14F-4D97-AF65-F5344CB8AC3E}">
        <p14:creationId xmlns:p14="http://schemas.microsoft.com/office/powerpoint/2010/main" val="217386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lstStyle/>
          <a:p>
            <a:r>
              <a:rPr lang="en-US" sz="2400" dirty="0">
                <a:solidFill>
                  <a:srgbClr val="FF0000"/>
                </a:solidFill>
                <a:latin typeface="Times New Roman" pitchFamily="18" charset="0"/>
                <a:cs typeface="Times New Roman" pitchFamily="18" charset="0"/>
              </a:rPr>
              <a:t>2.2a  Slip Gauges</a:t>
            </a:r>
            <a:endParaRPr lang="en-IN" dirty="0"/>
          </a:p>
        </p:txBody>
      </p:sp>
      <p:pic>
        <p:nvPicPr>
          <p:cNvPr id="5" name="Picture 2"/>
          <p:cNvPicPr>
            <a:picLocks noGrp="1" noChangeAspect="1" noChangeArrowheads="1"/>
          </p:cNvPicPr>
          <p:nvPr>
            <p:ph idx="1"/>
          </p:nvPr>
        </p:nvPicPr>
        <p:blipFill>
          <a:blip r:embed="rId2" cstate="print">
            <a:extLst>
              <a:ext uri="{BEBA8EAE-BF5A-486C-A8C5-ECC9F3942E4B}">
                <a14:imgProps xmlns:a14="http://schemas.microsoft.com/office/drawing/2010/main">
                  <a14:imgLayer r:embed="rId3">
                    <a14:imgEffect>
                      <a14:brightnessContrast bright="20000" contrast="20000"/>
                    </a14:imgEffect>
                  </a14:imgLayer>
                </a14:imgProps>
              </a:ext>
            </a:extLst>
          </a:blip>
          <a:srcRect l="7348" t="30305" r="23062" b="10768"/>
          <a:stretch>
            <a:fillRect/>
          </a:stretch>
        </p:blipFill>
        <p:spPr bwMode="auto">
          <a:xfrm>
            <a:off x="2133600" y="1034631"/>
            <a:ext cx="5105400" cy="4985169"/>
          </a:xfrm>
          <a:prstGeom prst="rect">
            <a:avLst/>
          </a:prstGeom>
          <a:noFill/>
          <a:ln w="9525">
            <a:solidFill>
              <a:schemeClr val="tx1"/>
            </a:solidFill>
            <a:miter lim="800000"/>
            <a:headEnd/>
            <a:tailEnd/>
          </a:ln>
          <a:effectLst/>
        </p:spPr>
      </p:pic>
    </p:spTree>
    <p:extLst>
      <p:ext uri="{BB962C8B-B14F-4D97-AF65-F5344CB8AC3E}">
        <p14:creationId xmlns:p14="http://schemas.microsoft.com/office/powerpoint/2010/main" val="32388365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lstStyle/>
          <a:p>
            <a:r>
              <a:rPr lang="en-US" sz="2400" dirty="0">
                <a:solidFill>
                  <a:srgbClr val="FF0000"/>
                </a:solidFill>
                <a:latin typeface="Times New Roman" pitchFamily="18" charset="0"/>
                <a:cs typeface="Times New Roman" pitchFamily="18" charset="0"/>
              </a:rPr>
              <a:t>2.2a  Slip Gauges</a:t>
            </a:r>
            <a:endParaRPr lang="en-IN" dirty="0"/>
          </a:p>
        </p:txBody>
      </p:sp>
      <p:pic>
        <p:nvPicPr>
          <p:cNvPr id="6" name="Picture 2"/>
          <p:cNvPicPr>
            <a:picLocks noGrp="1" noChangeAspect="1" noChangeArrowheads="1"/>
          </p:cNvPicPr>
          <p:nvPr>
            <p:ph idx="1"/>
          </p:nvPr>
        </p:nvPicPr>
        <p:blipFill>
          <a:blip r:embed="rId2" cstate="print">
            <a:extLst>
              <a:ext uri="{BEBA8EAE-BF5A-486C-A8C5-ECC9F3942E4B}">
                <a14:imgProps xmlns:a14="http://schemas.microsoft.com/office/drawing/2010/main">
                  <a14:imgLayer r:embed="rId3">
                    <a14:imgEffect>
                      <a14:brightnessContrast bright="20000" contrast="40000"/>
                    </a14:imgEffect>
                  </a14:imgLayer>
                </a14:imgProps>
              </a:ext>
            </a:extLst>
          </a:blip>
          <a:srcRect l="11838" t="25254" r="25307" b="2350"/>
          <a:stretch>
            <a:fillRect/>
          </a:stretch>
        </p:blipFill>
        <p:spPr bwMode="auto">
          <a:xfrm>
            <a:off x="2057400" y="990600"/>
            <a:ext cx="4876800" cy="5305009"/>
          </a:xfrm>
          <a:prstGeom prst="rect">
            <a:avLst/>
          </a:prstGeom>
          <a:noFill/>
          <a:ln w="9525">
            <a:solidFill>
              <a:schemeClr val="tx1"/>
            </a:solidFill>
            <a:miter lim="800000"/>
            <a:headEnd/>
            <a:tailEnd/>
          </a:ln>
          <a:effectLst/>
        </p:spPr>
      </p:pic>
    </p:spTree>
    <p:extLst>
      <p:ext uri="{BB962C8B-B14F-4D97-AF65-F5344CB8AC3E}">
        <p14:creationId xmlns:p14="http://schemas.microsoft.com/office/powerpoint/2010/main" val="37037594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p>
            <a:r>
              <a:rPr lang="en-US" sz="2400" dirty="0">
                <a:solidFill>
                  <a:srgbClr val="FF0000"/>
                </a:solidFill>
                <a:latin typeface="Times New Roman" pitchFamily="18" charset="0"/>
                <a:cs typeface="Times New Roman" pitchFamily="18" charset="0"/>
              </a:rPr>
              <a:t>2.1 a Dial Indicator</a:t>
            </a:r>
          </a:p>
        </p:txBody>
      </p:sp>
      <p:sp>
        <p:nvSpPr>
          <p:cNvPr id="3" name="Content Placeholder 2"/>
          <p:cNvSpPr>
            <a:spLocks noGrp="1"/>
          </p:cNvSpPr>
          <p:nvPr>
            <p:ph idx="1"/>
          </p:nvPr>
        </p:nvSpPr>
        <p:spPr>
          <a:xfrm>
            <a:off x="457200" y="990600"/>
            <a:ext cx="8229600" cy="5486400"/>
          </a:xfrm>
        </p:spPr>
        <p:txBody>
          <a:bodyPr>
            <a:normAutofit/>
          </a:bodyPr>
          <a:lstStyle/>
          <a:p>
            <a:pPr algn="just">
              <a:buFont typeface="Wingdings" pitchFamily="2" charset="2"/>
              <a:buChar char="v"/>
            </a:pPr>
            <a:r>
              <a:rPr lang="en-US" sz="1800" dirty="0">
                <a:solidFill>
                  <a:schemeClr val="tx2"/>
                </a:solidFill>
                <a:latin typeface="Times New Roman" pitchFamily="18" charset="0"/>
                <a:cs typeface="Times New Roman" pitchFamily="18" charset="0"/>
              </a:rPr>
              <a:t>Principle</a:t>
            </a:r>
            <a:endParaRPr lang="en-US" sz="1800" dirty="0">
              <a:latin typeface="Times New Roman" pitchFamily="18" charset="0"/>
              <a:cs typeface="Times New Roman" pitchFamily="18" charset="0"/>
            </a:endParaRPr>
          </a:p>
          <a:p>
            <a:pPr algn="just">
              <a:buNone/>
            </a:pPr>
            <a:r>
              <a:rPr lang="en-US" sz="1800" dirty="0">
                <a:latin typeface="Times New Roman" pitchFamily="18" charset="0"/>
                <a:cs typeface="Times New Roman" pitchFamily="18" charset="0"/>
              </a:rPr>
              <a:t> 		It works on principle of converting linear movements into angular ,using rack and pinion. It uses gear train for magnification and scale pointer as indicating device. </a:t>
            </a:r>
          </a:p>
          <a:p>
            <a:pPr algn="just">
              <a:buNone/>
            </a:pPr>
            <a:r>
              <a:rPr lang="en-US" sz="1800" dirty="0">
                <a:latin typeface="Times New Roman" pitchFamily="18" charset="0"/>
                <a:cs typeface="Times New Roman" pitchFamily="18" charset="0"/>
              </a:rPr>
              <a:t>		Now a days digital dial indicators are also available.</a:t>
            </a:r>
          </a:p>
          <a:p>
            <a:pPr>
              <a:buNone/>
            </a:pPr>
            <a:endParaRPr lang="en-US" sz="2400" dirty="0">
              <a:latin typeface="Times New Roman" pitchFamily="18" charset="0"/>
              <a:cs typeface="Times New Roman" pitchFamily="18" charset="0"/>
            </a:endParaRPr>
          </a:p>
          <a:p>
            <a:pPr>
              <a:buNone/>
            </a:pPr>
            <a:r>
              <a:rPr lang="en-US" sz="2400" dirty="0">
                <a:latin typeface="Times New Roman" pitchFamily="18" charset="0"/>
                <a:cs typeface="Times New Roman" pitchFamily="18" charset="0"/>
              </a:rPr>
              <a:t> </a:t>
            </a:r>
          </a:p>
        </p:txBody>
      </p:sp>
      <p:pic>
        <p:nvPicPr>
          <p:cNvPr id="4"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20000"/>
                    </a14:imgEffect>
                  </a14:imgLayer>
                </a14:imgProps>
              </a:ext>
            </a:extLst>
          </a:blip>
          <a:srcRect l="18572" t="48825" r="25307" b="9085"/>
          <a:stretch>
            <a:fillRect/>
          </a:stretch>
        </p:blipFill>
        <p:spPr bwMode="auto">
          <a:xfrm>
            <a:off x="2819400" y="2667000"/>
            <a:ext cx="3962400" cy="3657600"/>
          </a:xfrm>
          <a:prstGeom prst="rect">
            <a:avLst/>
          </a:prstGeom>
          <a:noFill/>
          <a:ln w="9525">
            <a:solidFill>
              <a:schemeClr val="tx1"/>
            </a:solidFill>
            <a:miter lim="800000"/>
            <a:headEnd/>
            <a:tailEnd/>
          </a:ln>
          <a:effec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a:bodyPr>
          <a:lstStyle/>
          <a:p>
            <a:r>
              <a:rPr lang="en-US" sz="2400" dirty="0">
                <a:solidFill>
                  <a:srgbClr val="FF0000"/>
                </a:solidFill>
                <a:latin typeface="Times New Roman" pitchFamily="18" charset="0"/>
                <a:cs typeface="Times New Roman" pitchFamily="18" charset="0"/>
              </a:rPr>
              <a:t>2.1 a Dial Indicator</a:t>
            </a:r>
          </a:p>
        </p:txBody>
      </p:sp>
      <p:pic>
        <p:nvPicPr>
          <p:cNvPr id="3074" name="Picture 2"/>
          <p:cNvPicPr>
            <a:picLocks noGrp="1" noChangeAspect="1" noChangeArrowheads="1"/>
          </p:cNvPicPr>
          <p:nvPr>
            <p:ph idx="1"/>
          </p:nvPr>
        </p:nvPicPr>
        <p:blipFill>
          <a:blip r:embed="rId2" cstate="print">
            <a:extLst>
              <a:ext uri="{BEBA8EAE-BF5A-486C-A8C5-ECC9F3942E4B}">
                <a14:imgProps xmlns:a14="http://schemas.microsoft.com/office/drawing/2010/main">
                  <a14:imgLayer r:embed="rId3">
                    <a14:imgEffect>
                      <a14:brightnessContrast bright="20000" contrast="20000"/>
                    </a14:imgEffect>
                  </a14:imgLayer>
                </a14:imgProps>
              </a:ext>
            </a:extLst>
          </a:blip>
          <a:srcRect l="11838" t="48825" r="23062" b="4034"/>
          <a:stretch>
            <a:fillRect/>
          </a:stretch>
        </p:blipFill>
        <p:spPr bwMode="auto">
          <a:xfrm>
            <a:off x="2286001" y="1524000"/>
            <a:ext cx="4498521" cy="4343400"/>
          </a:xfrm>
          <a:prstGeom prst="rect">
            <a:avLst/>
          </a:prstGeom>
          <a:noFill/>
          <a:ln w="9525">
            <a:solidFill>
              <a:schemeClr val="tx1"/>
            </a:solidFill>
            <a:miter lim="800000"/>
            <a:headEnd/>
            <a:tailEnd/>
          </a:ln>
          <a:effec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a:bodyPr>
          <a:lstStyle/>
          <a:p>
            <a:r>
              <a:rPr lang="en-US" sz="2400" dirty="0">
                <a:solidFill>
                  <a:srgbClr val="FF0000"/>
                </a:solidFill>
                <a:latin typeface="Times New Roman" pitchFamily="18" charset="0"/>
                <a:cs typeface="Times New Roman" pitchFamily="18" charset="0"/>
              </a:rPr>
              <a:t>2.1 a Dial Indicator</a:t>
            </a:r>
          </a:p>
        </p:txBody>
      </p:sp>
      <p:sp>
        <p:nvSpPr>
          <p:cNvPr id="3" name="Content Placeholder 2"/>
          <p:cNvSpPr>
            <a:spLocks noGrp="1"/>
          </p:cNvSpPr>
          <p:nvPr>
            <p:ph idx="1"/>
          </p:nvPr>
        </p:nvSpPr>
        <p:spPr>
          <a:xfrm>
            <a:off x="457200" y="1066801"/>
            <a:ext cx="8229600" cy="5059363"/>
          </a:xfrm>
        </p:spPr>
        <p:txBody>
          <a:bodyPr>
            <a:normAutofit fontScale="62500" lnSpcReduction="20000"/>
          </a:bodyPr>
          <a:lstStyle/>
          <a:p>
            <a:pPr>
              <a:buFont typeface="Wingdings" pitchFamily="2" charset="2"/>
              <a:buChar char="v"/>
            </a:pPr>
            <a:r>
              <a:rPr lang="en-US" dirty="0">
                <a:solidFill>
                  <a:srgbClr val="002060"/>
                </a:solidFill>
                <a:latin typeface="Times New Roman" pitchFamily="18" charset="0"/>
                <a:cs typeface="Times New Roman" pitchFamily="18" charset="0"/>
              </a:rPr>
              <a:t>Construction and working of dial Indicator.</a:t>
            </a:r>
          </a:p>
          <a:p>
            <a:pPr>
              <a:lnSpc>
                <a:spcPct val="120000"/>
              </a:lnSpc>
              <a:buNone/>
            </a:pPr>
            <a:r>
              <a:rPr lang="en-US" sz="2400" dirty="0">
                <a:latin typeface="Times New Roman" pitchFamily="18" charset="0"/>
                <a:cs typeface="Times New Roman" pitchFamily="18" charset="0"/>
              </a:rPr>
              <a:t> 		</a:t>
            </a:r>
            <a:r>
              <a:rPr lang="en-US" sz="2900" dirty="0">
                <a:latin typeface="Times New Roman" pitchFamily="18" charset="0"/>
                <a:cs typeface="Times New Roman" pitchFamily="18" charset="0"/>
              </a:rPr>
              <a:t>Fig. shows the internal construction of dial gauge indicator. In which R is rack, A is pinion, S is spring, A,B,C,D,E,F are gears, P is plunger, G is guide way, Po is pointer. Sc is the scale, H is the hair coil spring .</a:t>
            </a:r>
          </a:p>
          <a:p>
            <a:pPr>
              <a:lnSpc>
                <a:spcPct val="120000"/>
              </a:lnSpc>
              <a:buNone/>
            </a:pPr>
            <a:r>
              <a:rPr lang="en-US" sz="2900" dirty="0">
                <a:latin typeface="Times New Roman" pitchFamily="18" charset="0"/>
                <a:cs typeface="Times New Roman" pitchFamily="18" charset="0"/>
              </a:rPr>
              <a:t>		When plunger P, moves up with rack R, gear A rotates as shown in fig. Linear movement of plunger is converted into angular movement of pointer.</a:t>
            </a:r>
          </a:p>
          <a:p>
            <a:pPr>
              <a:lnSpc>
                <a:spcPct val="120000"/>
              </a:lnSpc>
              <a:buNone/>
            </a:pPr>
            <a:r>
              <a:rPr lang="en-US" sz="2900" dirty="0">
                <a:latin typeface="Times New Roman" pitchFamily="18" charset="0"/>
                <a:cs typeface="Times New Roman" pitchFamily="18" charset="0"/>
              </a:rPr>
              <a:t>		As gear A rotates, gear B also rotates, which is in mesh with gear C. Gear is on the same shaft. When gear D rotates, pinion E also rotates. To the center of E, pointer Po is attached.</a:t>
            </a:r>
          </a:p>
          <a:p>
            <a:pPr>
              <a:lnSpc>
                <a:spcPct val="120000"/>
              </a:lnSpc>
              <a:buNone/>
            </a:pPr>
            <a:r>
              <a:rPr lang="en-US" sz="2900" dirty="0">
                <a:latin typeface="Times New Roman" pitchFamily="18" charset="0"/>
                <a:cs typeface="Times New Roman" pitchFamily="18" charset="0"/>
              </a:rPr>
              <a:t>	Pointer Po shows readings on the scale.</a:t>
            </a:r>
          </a:p>
          <a:p>
            <a:pPr>
              <a:lnSpc>
                <a:spcPct val="120000"/>
              </a:lnSpc>
              <a:buNone/>
            </a:pPr>
            <a:r>
              <a:rPr lang="en-US" sz="2900" dirty="0">
                <a:latin typeface="Times New Roman" pitchFamily="18" charset="0"/>
                <a:cs typeface="Times New Roman" pitchFamily="18" charset="0"/>
              </a:rPr>
              <a:t>		Gear H is used for support whereas, spring coil H is used for avoiding backlash. Guide ways G are used to guide plunger and spring is used to maintain at O position when plunger movement is zero. Dial gauge indicator is mechanical comparator.</a:t>
            </a:r>
          </a:p>
          <a:p>
            <a:pPr>
              <a:buNone/>
            </a:pPr>
            <a:endParaRPr lang="en-US" sz="2400" dirty="0">
              <a:latin typeface="Times New Roman" pitchFamily="18" charset="0"/>
              <a:cs typeface="Times New Roman" pitchFamily="18" charset="0"/>
            </a:endParaRPr>
          </a:p>
          <a:p>
            <a:pPr>
              <a:buNone/>
            </a:pPr>
            <a:r>
              <a:rPr lang="en-US" sz="2400" dirty="0">
                <a:latin typeface="Times New Roman" pitchFamily="18" charset="0"/>
                <a:cs typeface="Times New Roman" pitchFamily="18" charset="0"/>
              </a:rPr>
              <a:t>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txBody>
          <a:bodyPr>
            <a:normAutofit/>
          </a:bodyPr>
          <a:lstStyle/>
          <a:p>
            <a:r>
              <a:rPr lang="en-US" sz="2400" dirty="0">
                <a:solidFill>
                  <a:srgbClr val="FF0000"/>
                </a:solidFill>
                <a:latin typeface="Times New Roman" pitchFamily="18" charset="0"/>
                <a:cs typeface="Times New Roman" pitchFamily="18" charset="0"/>
              </a:rPr>
              <a:t>2.1a  Dial Indicator</a:t>
            </a:r>
          </a:p>
        </p:txBody>
      </p:sp>
      <p:sp>
        <p:nvSpPr>
          <p:cNvPr id="3" name="Content Placeholder 2"/>
          <p:cNvSpPr>
            <a:spLocks noGrp="1"/>
          </p:cNvSpPr>
          <p:nvPr>
            <p:ph idx="1"/>
          </p:nvPr>
        </p:nvSpPr>
        <p:spPr>
          <a:xfrm>
            <a:off x="457200" y="1066801"/>
            <a:ext cx="8229600" cy="5059363"/>
          </a:xfrm>
        </p:spPr>
        <p:txBody>
          <a:bodyPr>
            <a:normAutofit/>
          </a:bodyPr>
          <a:lstStyle/>
          <a:p>
            <a:pPr lvl="1">
              <a:buFont typeface="Wingdings" pitchFamily="2" charset="2"/>
              <a:buChar char="v"/>
            </a:pPr>
            <a:r>
              <a:rPr lang="en-US" sz="2400" dirty="0">
                <a:solidFill>
                  <a:srgbClr val="002060"/>
                </a:solidFill>
                <a:latin typeface="Times New Roman" pitchFamily="18" charset="0"/>
                <a:cs typeface="Times New Roman" pitchFamily="18" charset="0"/>
              </a:rPr>
              <a:t>Applications of dial Indicator.</a:t>
            </a:r>
          </a:p>
          <a:p>
            <a:pPr>
              <a:lnSpc>
                <a:spcPct val="150000"/>
              </a:lnSpc>
              <a:buNone/>
            </a:pPr>
            <a:r>
              <a:rPr lang="en-US" sz="2400" dirty="0">
                <a:latin typeface="Times New Roman" pitchFamily="18" charset="0"/>
                <a:cs typeface="Times New Roman" pitchFamily="18" charset="0"/>
              </a:rPr>
              <a:t> 	1</a:t>
            </a:r>
            <a:r>
              <a:rPr lang="en-US" sz="2000" dirty="0">
                <a:latin typeface="Times New Roman" pitchFamily="18" charset="0"/>
                <a:cs typeface="Times New Roman" pitchFamily="18" charset="0"/>
              </a:rPr>
              <a:t>. It is used in dial test indicators.</a:t>
            </a:r>
          </a:p>
          <a:p>
            <a:pPr>
              <a:lnSpc>
                <a:spcPct val="150000"/>
              </a:lnSpc>
              <a:buNone/>
            </a:pPr>
            <a:r>
              <a:rPr lang="en-US" sz="2000" dirty="0">
                <a:latin typeface="Times New Roman" pitchFamily="18" charset="0"/>
                <a:cs typeface="Times New Roman" pitchFamily="18" charset="0"/>
              </a:rPr>
              <a:t>	2. Used as dial caliper gauges.</a:t>
            </a:r>
          </a:p>
          <a:p>
            <a:pPr>
              <a:lnSpc>
                <a:spcPct val="150000"/>
              </a:lnSpc>
              <a:buNone/>
            </a:pPr>
            <a:r>
              <a:rPr lang="en-US" sz="2000" dirty="0">
                <a:latin typeface="Times New Roman" pitchFamily="18" charset="0"/>
                <a:cs typeface="Times New Roman" pitchFamily="18" charset="0"/>
              </a:rPr>
              <a:t>     3. Used in pocket thickness gauge.</a:t>
            </a:r>
          </a:p>
          <a:p>
            <a:pPr>
              <a:lnSpc>
                <a:spcPct val="150000"/>
              </a:lnSpc>
              <a:buNone/>
            </a:pPr>
            <a:r>
              <a:rPr lang="en-US" sz="2000" dirty="0">
                <a:latin typeface="Times New Roman" pitchFamily="18" charset="0"/>
                <a:cs typeface="Times New Roman" pitchFamily="18" charset="0"/>
              </a:rPr>
              <a:t>	4. Used in dial venire unit.</a:t>
            </a:r>
          </a:p>
          <a:p>
            <a:pPr>
              <a:lnSpc>
                <a:spcPct val="150000"/>
              </a:lnSpc>
              <a:buNone/>
            </a:pPr>
            <a:r>
              <a:rPr lang="en-US" sz="2000" dirty="0">
                <a:latin typeface="Times New Roman" pitchFamily="18" charset="0"/>
                <a:cs typeface="Times New Roman" pitchFamily="18" charset="0"/>
              </a:rPr>
              <a:t>	5. Used as comparator in mass production. </a:t>
            </a:r>
          </a:p>
          <a:p>
            <a:pPr>
              <a:lnSpc>
                <a:spcPct val="150000"/>
              </a:lnSpc>
              <a:buNone/>
            </a:pPr>
            <a:r>
              <a:rPr lang="en-US" sz="2000" dirty="0">
                <a:latin typeface="Times New Roman" pitchFamily="18" charset="0"/>
                <a:cs typeface="Times New Roman" pitchFamily="18" charset="0"/>
              </a:rPr>
              <a:t>	6. Used in inspection and setting of job.</a:t>
            </a:r>
          </a:p>
          <a:p>
            <a:pPr>
              <a:lnSpc>
                <a:spcPct val="150000"/>
              </a:lnSpc>
              <a:buNone/>
            </a:pPr>
            <a:r>
              <a:rPr lang="en-US" sz="2000" dirty="0">
                <a:latin typeface="Times New Roman" pitchFamily="18" charset="0"/>
                <a:cs typeface="Times New Roman" pitchFamily="18" charset="0"/>
              </a:rPr>
              <a:t>	7. Used for alignment of various tools.</a:t>
            </a:r>
          </a:p>
          <a:p>
            <a:pPr>
              <a:lnSpc>
                <a:spcPct val="150000"/>
              </a:lnSpc>
              <a:buNone/>
            </a:pPr>
            <a:r>
              <a:rPr lang="en-US" sz="2000" dirty="0">
                <a:latin typeface="Times New Roman" pitchFamily="18" charset="0"/>
                <a:cs typeface="Times New Roman" pitchFamily="18" charset="0"/>
              </a:rPr>
              <a:t>	8. Used in Parkinson’s gear tester.</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lstStyle/>
          <a:p>
            <a:r>
              <a:rPr lang="en-US" sz="2400" dirty="0">
                <a:solidFill>
                  <a:srgbClr val="FF0000"/>
                </a:solidFill>
                <a:latin typeface="Times New Roman" pitchFamily="18" charset="0"/>
                <a:cs typeface="Times New Roman" pitchFamily="18" charset="0"/>
              </a:rPr>
              <a:t>2.1a  Dial Indicator</a:t>
            </a:r>
            <a:endParaRPr lang="en-IN" dirty="0"/>
          </a:p>
        </p:txBody>
      </p:sp>
      <p:sp>
        <p:nvSpPr>
          <p:cNvPr id="3" name="Text Placeholder 2"/>
          <p:cNvSpPr>
            <a:spLocks noGrp="1"/>
          </p:cNvSpPr>
          <p:nvPr>
            <p:ph type="body" idx="1"/>
          </p:nvPr>
        </p:nvSpPr>
        <p:spPr>
          <a:xfrm>
            <a:off x="457201" y="914400"/>
            <a:ext cx="4040188" cy="457201"/>
          </a:xfrm>
        </p:spPr>
        <p:txBody>
          <a:bodyPr>
            <a:normAutofit fontScale="25000" lnSpcReduction="20000"/>
          </a:bodyPr>
          <a:lstStyle/>
          <a:p>
            <a:pPr marL="342900" lvl="0" indent="-342900">
              <a:buFont typeface="Wingdings" pitchFamily="2" charset="2"/>
              <a:buChar char="v"/>
            </a:pPr>
            <a:endParaRPr lang="en-US" sz="2800" b="0" dirty="0">
              <a:solidFill>
                <a:srgbClr val="002060"/>
              </a:solidFill>
              <a:latin typeface="Times New Roman" pitchFamily="18" charset="0"/>
              <a:cs typeface="Times New Roman" pitchFamily="18" charset="0"/>
            </a:endParaRPr>
          </a:p>
          <a:p>
            <a:pPr lvl="0" algn="ctr"/>
            <a:r>
              <a:rPr lang="en-US" sz="9600" b="0" dirty="0">
                <a:solidFill>
                  <a:srgbClr val="002060"/>
                </a:solidFill>
                <a:latin typeface="Times New Roman" pitchFamily="18" charset="0"/>
                <a:cs typeface="Times New Roman" pitchFamily="18" charset="0"/>
              </a:rPr>
              <a:t>Advantages</a:t>
            </a:r>
          </a:p>
          <a:p>
            <a:endParaRPr lang="en-IN" dirty="0"/>
          </a:p>
        </p:txBody>
      </p:sp>
      <p:sp>
        <p:nvSpPr>
          <p:cNvPr id="4" name="Content Placeholder 3"/>
          <p:cNvSpPr>
            <a:spLocks noGrp="1"/>
          </p:cNvSpPr>
          <p:nvPr>
            <p:ph sz="half" idx="2"/>
          </p:nvPr>
        </p:nvSpPr>
        <p:spPr>
          <a:xfrm>
            <a:off x="457201" y="1752601"/>
            <a:ext cx="4040188" cy="4373563"/>
          </a:xfrm>
        </p:spPr>
        <p:txBody>
          <a:bodyPr/>
          <a:lstStyle/>
          <a:p>
            <a:r>
              <a:rPr lang="en-US" dirty="0">
                <a:latin typeface="Times New Roman" panose="02020603050405020304" pitchFamily="18" charset="0"/>
                <a:cs typeface="Times New Roman" panose="02020603050405020304" pitchFamily="18" charset="0"/>
              </a:rPr>
              <a:t>Easy to read</a:t>
            </a:r>
          </a:p>
          <a:p>
            <a:r>
              <a:rPr lang="en-US" dirty="0">
                <a:latin typeface="Times New Roman" panose="02020603050405020304" pitchFamily="18" charset="0"/>
                <a:cs typeface="Times New Roman" panose="02020603050405020304" pitchFamily="18" charset="0"/>
              </a:rPr>
              <a:t>No Need of power supply</a:t>
            </a:r>
          </a:p>
          <a:p>
            <a:r>
              <a:rPr lang="en-US" dirty="0">
                <a:latin typeface="Times New Roman" panose="02020603050405020304" pitchFamily="18" charset="0"/>
                <a:cs typeface="Times New Roman" panose="02020603050405020304" pitchFamily="18" charset="0"/>
              </a:rPr>
              <a:t>Unskilled labors can also use it</a:t>
            </a:r>
          </a:p>
          <a:p>
            <a:r>
              <a:rPr lang="en-US" dirty="0">
                <a:latin typeface="Times New Roman" panose="02020603050405020304" pitchFamily="18" charset="0"/>
                <a:cs typeface="Times New Roman" panose="02020603050405020304" pitchFamily="18" charset="0"/>
              </a:rPr>
              <a:t>Least count up to 1um is available</a:t>
            </a:r>
          </a:p>
          <a:p>
            <a:r>
              <a:rPr lang="en-US" dirty="0">
                <a:latin typeface="Times New Roman" panose="02020603050405020304" pitchFamily="18" charset="0"/>
                <a:cs typeface="Times New Roman" panose="02020603050405020304" pitchFamily="18" charset="0"/>
              </a:rPr>
              <a:t>Robust design</a:t>
            </a:r>
          </a:p>
          <a:p>
            <a:r>
              <a:rPr lang="en-US" dirty="0">
                <a:latin typeface="Times New Roman" panose="02020603050405020304" pitchFamily="18" charset="0"/>
                <a:cs typeface="Times New Roman" panose="02020603050405020304" pitchFamily="18" charset="0"/>
              </a:rPr>
              <a:t>Easy to handle</a:t>
            </a:r>
            <a:endParaRPr lang="en-IN" dirty="0">
              <a:latin typeface="Times New Roman" panose="02020603050405020304" pitchFamily="18" charset="0"/>
              <a:cs typeface="Times New Roman" panose="02020603050405020304" pitchFamily="18" charset="0"/>
            </a:endParaRPr>
          </a:p>
        </p:txBody>
      </p:sp>
      <p:sp>
        <p:nvSpPr>
          <p:cNvPr id="5" name="Text Placeholder 4"/>
          <p:cNvSpPr>
            <a:spLocks noGrp="1"/>
          </p:cNvSpPr>
          <p:nvPr>
            <p:ph type="body" sz="quarter" idx="3"/>
          </p:nvPr>
        </p:nvSpPr>
        <p:spPr>
          <a:xfrm>
            <a:off x="4645026" y="838201"/>
            <a:ext cx="4041775" cy="762000"/>
          </a:xfrm>
        </p:spPr>
        <p:txBody>
          <a:bodyPr>
            <a:normAutofit fontScale="92500" lnSpcReduction="20000"/>
          </a:bodyPr>
          <a:lstStyle/>
          <a:p>
            <a:pPr lvl="0" algn="ctr"/>
            <a:endParaRPr lang="en-US" b="0" dirty="0">
              <a:solidFill>
                <a:srgbClr val="002060"/>
              </a:solidFill>
              <a:latin typeface="Times New Roman" pitchFamily="18" charset="0"/>
              <a:cs typeface="Times New Roman" pitchFamily="18" charset="0"/>
            </a:endParaRPr>
          </a:p>
          <a:p>
            <a:pPr lvl="0" algn="ctr"/>
            <a:r>
              <a:rPr lang="en-US" sz="2600" b="0" dirty="0">
                <a:solidFill>
                  <a:srgbClr val="002060"/>
                </a:solidFill>
                <a:latin typeface="Times New Roman" pitchFamily="18" charset="0"/>
                <a:cs typeface="Times New Roman" pitchFamily="18" charset="0"/>
              </a:rPr>
              <a:t>Disadvantages</a:t>
            </a:r>
          </a:p>
          <a:p>
            <a:pPr algn="ctr"/>
            <a:endParaRPr lang="en-IN" dirty="0"/>
          </a:p>
        </p:txBody>
      </p:sp>
      <p:sp>
        <p:nvSpPr>
          <p:cNvPr id="6" name="Content Placeholder 5"/>
          <p:cNvSpPr>
            <a:spLocks noGrp="1"/>
          </p:cNvSpPr>
          <p:nvPr>
            <p:ph sz="quarter" idx="4"/>
          </p:nvPr>
        </p:nvSpPr>
        <p:spPr>
          <a:xfrm>
            <a:off x="4645026" y="1676401"/>
            <a:ext cx="4041775" cy="4449763"/>
          </a:xfrm>
        </p:spPr>
        <p:txBody>
          <a:bodyPr/>
          <a:lstStyle/>
          <a:p>
            <a:r>
              <a:rPr lang="en-US" dirty="0">
                <a:latin typeface="Times New Roman" panose="02020603050405020304" pitchFamily="18" charset="0"/>
                <a:cs typeface="Times New Roman" panose="02020603050405020304" pitchFamily="18" charset="0"/>
              </a:rPr>
              <a:t>Backlash error may be occurred</a:t>
            </a:r>
          </a:p>
          <a:p>
            <a:r>
              <a:rPr lang="en-US" dirty="0">
                <a:latin typeface="Times New Roman" panose="02020603050405020304" pitchFamily="18" charset="0"/>
                <a:cs typeface="Times New Roman" panose="02020603050405020304" pitchFamily="18" charset="0"/>
              </a:rPr>
              <a:t>Play in gears may generate errors</a:t>
            </a:r>
          </a:p>
          <a:p>
            <a:r>
              <a:rPr lang="en-US" dirty="0">
                <a:latin typeface="Times New Roman" panose="02020603050405020304" pitchFamily="18" charset="0"/>
                <a:cs typeface="Times New Roman" panose="02020603050405020304" pitchFamily="18" charset="0"/>
              </a:rPr>
              <a:t>Effect of looseness of measuring spindle guide may give variation</a:t>
            </a:r>
          </a:p>
          <a:p>
            <a:r>
              <a:rPr lang="en-US" dirty="0">
                <a:latin typeface="Times New Roman" panose="02020603050405020304" pitchFamily="18" charset="0"/>
                <a:cs typeface="Times New Roman" panose="02020603050405020304" pitchFamily="18" charset="0"/>
              </a:rPr>
              <a:t>Gear location errors may leads to errors</a:t>
            </a:r>
            <a:endParaRPr lang="en-IN"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826318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a:bodyPr>
          <a:lstStyle/>
          <a:p>
            <a:r>
              <a:rPr lang="en-US" sz="2400" dirty="0">
                <a:solidFill>
                  <a:srgbClr val="FF0000"/>
                </a:solidFill>
                <a:latin typeface="Times New Roman" pitchFamily="18" charset="0"/>
                <a:cs typeface="Times New Roman" pitchFamily="18" charset="0"/>
              </a:rPr>
              <a:t>2.1b Pneumatic Comparator</a:t>
            </a:r>
          </a:p>
        </p:txBody>
      </p:sp>
      <p:sp>
        <p:nvSpPr>
          <p:cNvPr id="3" name="Content Placeholder 2"/>
          <p:cNvSpPr>
            <a:spLocks noGrp="1"/>
          </p:cNvSpPr>
          <p:nvPr>
            <p:ph idx="1"/>
          </p:nvPr>
        </p:nvSpPr>
        <p:spPr>
          <a:xfrm>
            <a:off x="457200" y="990601"/>
            <a:ext cx="8229600" cy="5135563"/>
          </a:xfrm>
        </p:spPr>
        <p:txBody>
          <a:bodyPr>
            <a:normAutofit lnSpcReduction="10000"/>
          </a:bodyPr>
          <a:lstStyle/>
          <a:p>
            <a:pPr algn="just">
              <a:lnSpc>
                <a:spcPct val="150000"/>
              </a:lnSpc>
              <a:buFont typeface="Wingdings" pitchFamily="2" charset="2"/>
              <a:buChar char="v"/>
            </a:pPr>
            <a:r>
              <a:rPr lang="en-US" sz="2800" dirty="0">
                <a:solidFill>
                  <a:srgbClr val="002060"/>
                </a:solidFill>
                <a:latin typeface="Times New Roman" pitchFamily="18" charset="0"/>
                <a:cs typeface="Times New Roman" pitchFamily="18" charset="0"/>
              </a:rPr>
              <a:t> </a:t>
            </a:r>
            <a:r>
              <a:rPr lang="en-US" sz="2000" dirty="0">
                <a:solidFill>
                  <a:srgbClr val="002060"/>
                </a:solidFill>
                <a:latin typeface="Times New Roman" pitchFamily="18" charset="0"/>
                <a:cs typeface="Times New Roman" pitchFamily="18" charset="0"/>
              </a:rPr>
              <a:t>Construction of  Pneumatic Comparator</a:t>
            </a:r>
          </a:p>
          <a:p>
            <a:pPr algn="just">
              <a:lnSpc>
                <a:spcPct val="150000"/>
              </a:lnSpc>
              <a:buNone/>
            </a:pPr>
            <a:r>
              <a:rPr lang="en-US" sz="2000" dirty="0">
                <a:solidFill>
                  <a:srgbClr val="002060"/>
                </a:solidFill>
                <a:latin typeface="Times New Roman" pitchFamily="18" charset="0"/>
                <a:cs typeface="Times New Roman" pitchFamily="18" charset="0"/>
              </a:rPr>
              <a:t>		</a:t>
            </a:r>
            <a:r>
              <a:rPr lang="en-US" sz="2000" dirty="0">
                <a:latin typeface="Times New Roman" pitchFamily="18" charset="0"/>
                <a:cs typeface="Times New Roman" pitchFamily="18" charset="0"/>
              </a:rPr>
              <a:t>Pneumatic comparator uses high pressure air, from compressor. High pressure air pipe is connected to gauging head. The gauging head can be replicable and used as per requirement of inspection of different jobs.</a:t>
            </a:r>
          </a:p>
          <a:p>
            <a:pPr algn="just">
              <a:lnSpc>
                <a:spcPct val="150000"/>
              </a:lnSpc>
              <a:buNone/>
            </a:pPr>
            <a:r>
              <a:rPr lang="en-US" sz="2000" dirty="0">
                <a:solidFill>
                  <a:srgbClr val="002060"/>
                </a:solidFill>
                <a:latin typeface="Times New Roman" pitchFamily="18" charset="0"/>
                <a:cs typeface="Times New Roman" pitchFamily="18" charset="0"/>
              </a:rPr>
              <a:t>		</a:t>
            </a:r>
            <a:r>
              <a:rPr lang="en-US" sz="2000" dirty="0">
                <a:latin typeface="Times New Roman" pitchFamily="18" charset="0"/>
                <a:cs typeface="Times New Roman" pitchFamily="18" charset="0"/>
              </a:rPr>
              <a:t>The high pressure air will be passing through air filter, to make it dust free. Simple manometer is used to measure backpressure generated in the system. Orifice is used to measure backpressure generated in the system. </a:t>
            </a:r>
          </a:p>
          <a:p>
            <a:pPr algn="just">
              <a:lnSpc>
                <a:spcPct val="150000"/>
              </a:lnSpc>
              <a:buNone/>
            </a:pPr>
            <a:r>
              <a:rPr lang="en-US" sz="2000" dirty="0">
                <a:latin typeface="Times New Roman" pitchFamily="18" charset="0"/>
                <a:cs typeface="Times New Roman" pitchFamily="18" charset="0"/>
              </a:rPr>
              <a:t>		Orifice is used in a pipeline between dip tube and avoiding  backpressure  to be discharged to compressor line.</a:t>
            </a:r>
          </a:p>
          <a:p>
            <a:pPr algn="just">
              <a:lnSpc>
                <a:spcPct val="150000"/>
              </a:lnSpc>
              <a:buNone/>
            </a:pPr>
            <a:r>
              <a:rPr lang="en-US" sz="2000" dirty="0">
                <a:latin typeface="Times New Roman" pitchFamily="18" charset="0"/>
                <a:cs typeface="Times New Roman" pitchFamily="18" charset="0"/>
              </a:rPr>
              <a:t>     Dip tube and manometer is used in water tank as shown in fig</a:t>
            </a:r>
            <a:r>
              <a:rPr lang="en-US" sz="2400" dirty="0">
                <a:latin typeface="Times New Roman" pitchFamily="18" charset="0"/>
                <a:cs typeface="Times New Roman" pitchFamily="18" charset="0"/>
              </a:rPr>
              <a:t>.</a:t>
            </a:r>
            <a:endParaRPr lang="en-US" sz="2800" dirty="0">
              <a:latin typeface="Times New Roman" pitchFamily="18" charset="0"/>
              <a:cs typeface="Times New Roman" pitchFamily="18" charset="0"/>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601</TotalTime>
  <Words>2214</Words>
  <Application>Microsoft Office PowerPoint</Application>
  <PresentationFormat>On-screen Show (4:3)</PresentationFormat>
  <Paragraphs>222</Paragraphs>
  <Slides>32</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32</vt:i4>
      </vt:variant>
    </vt:vector>
  </HeadingPairs>
  <TitlesOfParts>
    <vt:vector size="37" baseType="lpstr">
      <vt:lpstr>Arial</vt:lpstr>
      <vt:lpstr>Calibri</vt:lpstr>
      <vt:lpstr>Times New Roman</vt:lpstr>
      <vt:lpstr>Wingdings</vt:lpstr>
      <vt:lpstr>Office Theme</vt:lpstr>
      <vt:lpstr> Unit No.2 Gauges and Comparators </vt:lpstr>
      <vt:lpstr>2.1 Comparators</vt:lpstr>
      <vt:lpstr>2.1 Comparators</vt:lpstr>
      <vt:lpstr>2.1 a Dial Indicator</vt:lpstr>
      <vt:lpstr>2.1 a Dial Indicator</vt:lpstr>
      <vt:lpstr>2.1 a Dial Indicator</vt:lpstr>
      <vt:lpstr>2.1a  Dial Indicator</vt:lpstr>
      <vt:lpstr>2.1a  Dial Indicator</vt:lpstr>
      <vt:lpstr>2.1b Pneumatic Comparator</vt:lpstr>
      <vt:lpstr>2.1b Pneumatic Comparator</vt:lpstr>
      <vt:lpstr>2.1b Pneumatic Comparator</vt:lpstr>
      <vt:lpstr>2.1b Advantages and Disadvantages of   Pneumatic  Comparator</vt:lpstr>
      <vt:lpstr>Difference between Mechanical &amp; Pneumatic Comparator</vt:lpstr>
      <vt:lpstr>Difference between Measuring Instrument &amp; Comparator</vt:lpstr>
      <vt:lpstr>PowerPoint Presentation</vt:lpstr>
      <vt:lpstr>2.2 Gauges</vt:lpstr>
      <vt:lpstr>2.2 Gauges</vt:lpstr>
      <vt:lpstr>2.2bTaylor’s Principle of Gauge Design</vt:lpstr>
      <vt:lpstr>2.3  Slip Gauges</vt:lpstr>
      <vt:lpstr>2.2bTaylor’s Principle of Gauge Design</vt:lpstr>
      <vt:lpstr>2.2c Plug Gauges </vt:lpstr>
      <vt:lpstr>2.2c Plug Gauges </vt:lpstr>
      <vt:lpstr>2.2d Snap Gauges</vt:lpstr>
      <vt:lpstr>2.2d Snap Gauges</vt:lpstr>
      <vt:lpstr>2.2e Ring Gauges</vt:lpstr>
      <vt:lpstr>Comparison between Gauge &amp; Instrument</vt:lpstr>
      <vt:lpstr>2.2e Ring Gauges</vt:lpstr>
      <vt:lpstr>2.2 Slip Gauges</vt:lpstr>
      <vt:lpstr>2.2  Slip Gauges</vt:lpstr>
      <vt:lpstr>2.2a  Slip Gauges</vt:lpstr>
      <vt:lpstr>2.2a  Slip Gauges</vt:lpstr>
      <vt:lpstr>2.2a  Slip Gauges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No.2 Standards and Comparators</dc:title>
  <dc:creator>SHREE</dc:creator>
  <cp:lastModifiedBy>admin</cp:lastModifiedBy>
  <cp:revision>92</cp:revision>
  <dcterms:created xsi:type="dcterms:W3CDTF">2006-08-16T00:00:00Z</dcterms:created>
  <dcterms:modified xsi:type="dcterms:W3CDTF">2025-03-17T06:22:15Z</dcterms:modified>
</cp:coreProperties>
</file>