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56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9" r:id="rId18"/>
    <p:sldId id="272" r:id="rId19"/>
    <p:sldId id="275" r:id="rId20"/>
    <p:sldId id="280" r:id="rId21"/>
    <p:sldId id="281" r:id="rId22"/>
    <p:sldId id="282" r:id="rId23"/>
    <p:sldId id="284" r:id="rId24"/>
    <p:sldId id="28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1/11/2025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36174"/>
            <a:ext cx="8077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Name of Faculty :-</a:t>
            </a:r>
            <a:r>
              <a:rPr lang="en-US" sz="2400" b="1" cap="all" dirty="0" err="1" smtClean="0">
                <a:latin typeface="Times New Roman" pitchFamily="18" charset="0"/>
                <a:cs typeface="Times New Roman" pitchFamily="18" charset="0"/>
              </a:rPr>
              <a:t>mrs.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atin typeface="Times New Roman" pitchFamily="18" charset="0"/>
                <a:cs typeface="Times New Roman" pitchFamily="18" charset="0"/>
              </a:rPr>
              <a:t>Yadav</a:t>
            </a: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cap="all" dirty="0" err="1" smtClean="0">
                <a:latin typeface="Times New Roman" pitchFamily="18" charset="0"/>
                <a:cs typeface="Times New Roman" pitchFamily="18" charset="0"/>
              </a:rPr>
              <a:t>k.s</a:t>
            </a:r>
            <a:endParaRPr lang="en-US" sz="24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Name </a:t>
            </a:r>
            <a:r>
              <a:rPr lang="en-US" sz="2400" b="1" cap="all" dirty="0">
                <a:latin typeface="Times New Roman" pitchFamily="18" charset="0"/>
                <a:cs typeface="Times New Roman" pitchFamily="18" charset="0"/>
              </a:rPr>
              <a:t>of Subject:- Data Communication &amp; computer network</a:t>
            </a:r>
            <a:r>
              <a:rPr lang="en-US" sz="2400" b="1" cap="all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b="1" cap="all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cap="all" dirty="0" smtClean="0">
                <a:latin typeface="Times New Roman" pitchFamily="18" charset="0"/>
                <a:cs typeface="Times New Roman" pitchFamily="18" charset="0"/>
              </a:rPr>
              <a:t>Unit 1:-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Fundamentals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Data Communication and Computer Network </a:t>
            </a:r>
            <a:r>
              <a:rPr lang="en-US" sz="2400" b="1" cap="all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cap="all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676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 vert="horz" wrap="square" lIns="68580" tIns="34290" rIns="68580" bIns="34290" anchor="b" anchorCtr="0"/>
          <a:lstStyle/>
          <a:p>
            <a:r>
              <a:rPr sz="3200" dirty="0" smtClean="0">
                <a:latin typeface="Times New Roman" pitchFamily="18" charset="0"/>
                <a:cs typeface="Times New Roman" pitchFamily="18" charset="0"/>
              </a:rPr>
              <a:t>Bit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Rate Vs Baud Rate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980823"/>
              </p:ext>
            </p:extLst>
          </p:nvPr>
        </p:nvGraphicFramePr>
        <p:xfrm>
          <a:off x="457200" y="914401"/>
          <a:ext cx="7772401" cy="5532105"/>
        </p:xfrm>
        <a:graphic>
          <a:graphicData uri="http://schemas.openxmlformats.org/drawingml/2006/table">
            <a:tbl>
              <a:tblPr firstRow="1" firstCol="1" bandRow="1"/>
              <a:tblGrid>
                <a:gridCol w="1707572"/>
                <a:gridCol w="3002974"/>
                <a:gridCol w="3061855"/>
              </a:tblGrid>
              <a:tr h="6797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BASIS FOR COMPARISON</a:t>
                      </a:r>
                      <a:endParaRPr lang="en-US" sz="16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BIT RATE</a:t>
                      </a:r>
                      <a:endParaRPr lang="en-US" sz="16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BAUD RATE</a:t>
                      </a:r>
                      <a:endParaRPr lang="en-US" sz="16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DF7"/>
                    </a:solidFill>
                  </a:tcPr>
                </a:tc>
              </a:tr>
              <a:tr h="74656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Basic</a:t>
                      </a:r>
                      <a:endParaRPr lang="en-US" sz="2000" b="1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Bit rate is the count of bits per second.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Baud rate is the count of signal units per second.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47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Meaning</a:t>
                      </a:r>
                      <a:endParaRPr lang="en-US" sz="2000" b="1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It determines the number of bits traveled per second.</a:t>
                      </a:r>
                      <a:endParaRPr lang="en-US" sz="180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It determines how many times the state of a signal is changing.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44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Term usually used</a:t>
                      </a:r>
                      <a:endParaRPr lang="en-US" sz="2000" b="1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While the emphasis is on computer efficiency.</a:t>
                      </a:r>
                      <a:endParaRPr lang="en-US" sz="180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While data transmission over the channel is more concerned.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472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Bandwidth determination</a:t>
                      </a:r>
                      <a:endParaRPr lang="en-US" sz="2000" b="1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Can not determine the bandwidth.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It can determine how much bandwidth is required to send the signal.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9447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Equation</a:t>
                      </a:r>
                      <a:endParaRPr lang="en-US" sz="2000" b="1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Bit rate = baud rate x the count of bits per signal unit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/>
                          <a:ea typeface="Times New Roman" panose="02020603050405020304"/>
                          <a:cs typeface="Shruti"/>
                        </a:rPr>
                        <a:t>Baud rate = bit rate / the number of bits per signal unit</a:t>
                      </a:r>
                      <a:endParaRPr lang="en-US" sz="1800" dirty="0">
                        <a:effectLst/>
                        <a:latin typeface="Calibri" panose="020F0502020204030204"/>
                        <a:ea typeface="Times New Roman" panose="02020603050405020304"/>
                        <a:cs typeface="Shruti"/>
                      </a:endParaRPr>
                    </a:p>
                  </a:txBody>
                  <a:tcPr marL="57150" marR="57150" marT="76209" marB="7620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37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127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3200" dirty="0"/>
              <a:t>Modes of Communication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7620000" cy="4800600"/>
          </a:xfrm>
        </p:spPr>
        <p:txBody>
          <a:bodyPr vert="horz" wrap="square" lIns="68580" tIns="34290" rIns="68580" bIns="34290" numCol="1" anchor="t" anchorCtr="0" compatLnSpc="1">
            <a:normAutofit/>
          </a:bodyPr>
          <a:lstStyle/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Communication between two devices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sender and receiver can be of three types:</a:t>
            </a:r>
          </a:p>
          <a:p>
            <a:pPr marL="853440" marR="0" lvl="1" indent="-365760" algn="l" defTabSz="914400" rtl="0" eaLnBrk="1" fontAlgn="auto" latinLnBrk="0" hangingPunct="1">
              <a:lnSpc>
                <a:spcPct val="100000"/>
              </a:lnSpc>
              <a:spcBef>
                <a:spcPts val="735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Simplex</a:t>
            </a:r>
          </a:p>
          <a:p>
            <a:pPr marL="853440" marR="0" lvl="1" indent="-365760" algn="l" defTabSz="914400" rtl="0" eaLnBrk="1" fontAlgn="auto" latinLnBrk="0" hangingPunct="1">
              <a:lnSpc>
                <a:spcPct val="100000"/>
              </a:lnSpc>
              <a:spcBef>
                <a:spcPts val="735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Half-Duplex</a:t>
            </a:r>
          </a:p>
          <a:p>
            <a:pPr marL="853440" marR="0" lvl="1" indent="-365760" algn="l" defTabSz="914400" rtl="0" eaLnBrk="1" fontAlgn="auto" latinLnBrk="0" hangingPunct="1">
              <a:lnSpc>
                <a:spcPct val="100000"/>
              </a:lnSpc>
              <a:spcBef>
                <a:spcPts val="735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Full-Duplex</a:t>
            </a:r>
          </a:p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kumimoji="0" lang="en-GB" sz="3865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11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3600" b="1" dirty="0"/>
              <a:t>Simplex</a:t>
            </a:r>
            <a:endParaRPr lang="en-GB" altLang="x-none" sz="3600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228600" y="779462"/>
            <a:ext cx="7696200" cy="2649538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simplex mode, the communication is unidirectional. </a:t>
            </a:r>
          </a:p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of the devices on a link can transmit, the other can only receive. </a:t>
            </a:r>
          </a:p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keyboards, monitors, etc</a:t>
            </a:r>
            <a:r>
              <a:rPr lang="en-GB" alt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altLang="x-none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632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14600"/>
            <a:ext cx="4457700" cy="18288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7057828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20000" cy="609600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4000" b="1" dirty="0"/>
              <a:t>Half-duplex</a:t>
            </a:r>
            <a:endParaRPr lang="en-GB" altLang="x-none" sz="4000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01025" cy="2362200"/>
          </a:xfrm>
        </p:spPr>
        <p:txBody>
          <a:bodyPr vert="horz" wrap="square" lIns="68580" tIns="34290" rIns="68580" bIns="34290" numCol="1" anchor="t" anchorCtr="0" compatLnSpc="1">
            <a:noAutofit/>
          </a:bodyPr>
          <a:lstStyle/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this mode, each station can both transmit and receive, but not at the same time.</a:t>
            </a:r>
          </a:p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When one device is sending, the other can only receive, and vice-versa. </a:t>
            </a:r>
          </a:p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e.g. walkie-talkies, CB(citizens band) etc.</a:t>
            </a:r>
          </a:p>
        </p:txBody>
      </p:sp>
      <p:pic>
        <p:nvPicPr>
          <p:cNvPr id="57348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667000"/>
            <a:ext cx="4972050" cy="1700212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06207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349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2800" b="1" dirty="0"/>
              <a:t>Full Duplex</a:t>
            </a:r>
            <a:endParaRPr lang="en-GB" altLang="x-none" sz="2800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2133600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full duplex mode, both stations can transmit and receive simultaneously.</a:t>
            </a:r>
          </a:p>
          <a:p>
            <a:pPr eaLnBrk="1" hangingPunct="1"/>
            <a:r>
              <a:rPr lang="en-GB" alt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 common example of full duplex is the Telephone network.</a:t>
            </a:r>
          </a:p>
          <a:p>
            <a:pPr eaLnBrk="1" hangingPunct="1"/>
            <a:r>
              <a:rPr lang="en-GB" altLang="x-none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two people are communicating by a telephone line, both can talk and listen at the same time. </a:t>
            </a:r>
            <a:endParaRPr lang="en-GB" altLang="x-none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8372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14600"/>
            <a:ext cx="4914900" cy="1976438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372622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635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3200" dirty="0"/>
              <a:t>Analog Signal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7586663" cy="2514600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An analog signal are continuous and passes through or includes an infinite number of continuous values along its path. </a:t>
            </a:r>
          </a:p>
          <a:p>
            <a:pPr eaLnBrk="1" hangingPunct="1"/>
            <a:r>
              <a:rPr sz="1800" dirty="0">
                <a:latin typeface="Cambria" panose="02040503050406030204" pitchFamily="18" charset="0"/>
              </a:rPr>
              <a:t>Analog signal is a continuous signal, in which,  one time-varying quantity represents another time-based variable.</a:t>
            </a:r>
            <a:endParaRPr lang="en-GB" altLang="x-none" sz="1800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GB" altLang="x-none" sz="1800" b="1" dirty="0">
                <a:latin typeface="Cambria" panose="02040503050406030204" pitchFamily="18" charset="0"/>
                <a:cs typeface="Times New Roman" panose="02020603050405020304" pitchFamily="18" charset="0"/>
              </a:rPr>
              <a:t>Sine wave </a:t>
            </a:r>
            <a:r>
              <a:rPr lang="en-GB" altLang="x-none" sz="1800" dirty="0">
                <a:latin typeface="Cambria" panose="02040503050406030204" pitchFamily="18" charset="0"/>
                <a:cs typeface="Times New Roman" panose="02020603050405020304" pitchFamily="18" charset="0"/>
              </a:rPr>
              <a:t>is fundamental form of periodic analog signal.</a:t>
            </a:r>
            <a:r>
              <a:rPr sz="1800" dirty="0">
                <a:latin typeface="Cambria" panose="02040503050406030204" pitchFamily="18" charset="0"/>
              </a:rPr>
              <a:t> </a:t>
            </a:r>
          </a:p>
          <a:p>
            <a:pPr eaLnBrk="1" hangingPunct="1"/>
            <a:r>
              <a:rPr sz="1800" dirty="0">
                <a:latin typeface="Cambria" panose="02040503050406030204" pitchFamily="18" charset="0"/>
              </a:rPr>
              <a:t>These kind of signals works with physical values and natural phenomena such as earthquake, frequency, volcano, speed of wind, weight, lighting, etc.</a:t>
            </a:r>
            <a:endParaRPr lang="en-GB" altLang="x-none" sz="1800" dirty="0">
              <a:latin typeface="Cambria" panose="020405030504060302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4518" name="Picture 5" descr="C:\Users\saui\Desktop\Analo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200400"/>
            <a:ext cx="6705600" cy="1524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1"/>
          <p:cNvSpPr/>
          <p:nvPr/>
        </p:nvSpPr>
        <p:spPr>
          <a:xfrm>
            <a:off x="381000" y="4953000"/>
            <a:ext cx="563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Characteristics Of </a:t>
            </a:r>
            <a:r>
              <a:rPr lang="en-IN" b="1" dirty="0" err="1">
                <a:latin typeface="Times New Roman" pitchFamily="18" charset="0"/>
                <a:cs typeface="Times New Roman" pitchFamily="18" charset="0"/>
              </a:rPr>
              <a:t>Analog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 Signal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402" y="5362605"/>
            <a:ext cx="72901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ambria" panose="02040503050406030204" pitchFamily="18" charset="0"/>
                <a:cs typeface="Cambria" panose="02040503050406030204" pitchFamily="18" charset="0"/>
              </a:rPr>
              <a:t>These type of electronic signals are time-varying</a:t>
            </a:r>
          </a:p>
          <a:p>
            <a:r>
              <a:rPr lang="en-GB" dirty="0">
                <a:latin typeface="Cambria" panose="02040503050406030204" pitchFamily="18" charset="0"/>
                <a:cs typeface="Cambria" panose="02040503050406030204" pitchFamily="18" charset="0"/>
              </a:rPr>
              <a:t>Minimum and maximum values which is either positive or negative.</a:t>
            </a:r>
          </a:p>
          <a:p>
            <a:r>
              <a:rPr lang="en-GB" dirty="0">
                <a:latin typeface="Cambria" panose="02040503050406030204" pitchFamily="18" charset="0"/>
                <a:cs typeface="Cambria" panose="02040503050406030204" pitchFamily="18" charset="0"/>
              </a:rPr>
              <a:t>It can be either periodic or non-periodic.</a:t>
            </a:r>
          </a:p>
          <a:p>
            <a:r>
              <a:rPr lang="en-GB" dirty="0" err="1">
                <a:latin typeface="Cambria" panose="02040503050406030204" pitchFamily="18" charset="0"/>
                <a:cs typeface="Cambria" panose="02040503050406030204" pitchFamily="18" charset="0"/>
              </a:rPr>
              <a:t>Analog</a:t>
            </a:r>
            <a:r>
              <a:rPr lang="en-GB" dirty="0">
                <a:latin typeface="Cambria" panose="02040503050406030204" pitchFamily="18" charset="0"/>
                <a:cs typeface="Cambria" panose="02040503050406030204" pitchFamily="18" charset="0"/>
              </a:rPr>
              <a:t> Signal works on continuous data.</a:t>
            </a:r>
            <a:endParaRPr lang="en-GB" dirty="0">
              <a:latin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23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34962"/>
          </a:xfrm>
        </p:spPr>
        <p:txBody>
          <a:bodyPr vert="horz" wrap="square" lIns="68580" tIns="34290" rIns="68580" bIns="34290" anchor="b" anchorCtr="0"/>
          <a:lstStyle/>
          <a:p>
            <a:r>
              <a:rPr sz="2800" b="1" dirty="0"/>
              <a:t>Advantages of Analog </a:t>
            </a:r>
            <a:r>
              <a:rPr sz="2000" b="1" dirty="0"/>
              <a:t>Signals</a:t>
            </a:r>
            <a:endParaRPr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352235" cy="4419600"/>
          </a:xfrm>
        </p:spPr>
        <p:txBody>
          <a:bodyPr vert="horz" wrap="square" lIns="68580" tIns="34290" rIns="68580" bIns="34290" numCol="1" anchor="t" anchorCtr="0" compatLnSpc="1">
            <a:normAutofit/>
          </a:bodyPr>
          <a:lstStyle/>
          <a:p>
            <a:pPr marL="425450" marR="0" lvl="0" indent="-425450" algn="l" defTabSz="914400" rtl="0" eaLnBrk="0" fontAlgn="base" latinLnBrk="0" hangingPunct="0">
              <a:lnSpc>
                <a:spcPct val="100000"/>
              </a:lnSpc>
              <a:spcBef>
                <a:spcPts val="94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Cambria" panose="02040503050406030204" pitchFamily="18" charset="0"/>
              </a:rPr>
              <a:t>Easier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Cambria" panose="02040503050406030204" pitchFamily="18" charset="0"/>
              </a:rPr>
              <a:t>in processing</a:t>
            </a:r>
          </a:p>
          <a:p>
            <a:pPr marL="425450" marR="0" lvl="0" indent="-425450" algn="l" defTabSz="914400" rtl="0" eaLnBrk="0" fontAlgn="base" latinLnBrk="0" hangingPunct="0">
              <a:lnSpc>
                <a:spcPct val="100000"/>
              </a:lnSpc>
              <a:spcBef>
                <a:spcPts val="94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Cambria" panose="02040503050406030204" pitchFamily="18" charset="0"/>
              </a:rPr>
              <a:t>Best suited for audio and video transmission.</a:t>
            </a:r>
          </a:p>
          <a:p>
            <a:pPr marL="425450" marR="0" lvl="0" indent="-425450" algn="l" defTabSz="914400" rtl="0" eaLnBrk="0" fontAlgn="base" latinLnBrk="0" hangingPunct="0">
              <a:lnSpc>
                <a:spcPct val="100000"/>
              </a:lnSpc>
              <a:spcBef>
                <a:spcPts val="94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Cambria" panose="02040503050406030204" pitchFamily="18" charset="0"/>
              </a:rPr>
              <a:t>It has a low cost and is portable.</a:t>
            </a:r>
          </a:p>
          <a:p>
            <a:pPr marL="425450" marR="0" lvl="0" indent="-425450" algn="l" defTabSz="914400" rtl="0" eaLnBrk="0" fontAlgn="base" latinLnBrk="0" hangingPunct="0">
              <a:lnSpc>
                <a:spcPct val="100000"/>
              </a:lnSpc>
              <a:spcBef>
                <a:spcPts val="94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Cambria" panose="02040503050406030204" pitchFamily="18" charset="0"/>
              </a:rPr>
              <a:t>It has a much higher density so that it can present more refined information.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94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anose="02040503050406030204" pitchFamily="18" charset="0"/>
              <a:ea typeface="+mn-ea"/>
              <a:cs typeface="Cambria" panose="020405030504060302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2362200"/>
            <a:ext cx="3371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Disadvantages of </a:t>
            </a:r>
            <a:r>
              <a:rPr lang="en-IN" b="1" dirty="0" err="1">
                <a:latin typeface="Times New Roman" pitchFamily="18" charset="0"/>
                <a:cs typeface="Times New Roman" pitchFamily="18" charset="0"/>
              </a:rPr>
              <a:t>Analog</a:t>
            </a:r>
            <a:r>
              <a:rPr lang="en-IN" b="1" dirty="0">
                <a:latin typeface="Times New Roman" pitchFamily="18" charset="0"/>
                <a:cs typeface="Times New Roman" pitchFamily="18" charset="0"/>
              </a:rPr>
              <a:t> Signals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9587" y="2731533"/>
            <a:ext cx="6881813" cy="2831068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 err="1" smtClean="0">
                <a:latin typeface="Cambria" panose="02040503050406030204" pitchFamily="18" charset="0"/>
                <a:cs typeface="Cambria" panose="02040503050406030204" pitchFamily="18" charset="0"/>
              </a:rPr>
              <a:t>Analog</a:t>
            </a:r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 tends to have a lower quality signal than digital.</a:t>
            </a:r>
          </a:p>
          <a:p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The cables are sensitive to external influences.</a:t>
            </a:r>
          </a:p>
          <a:p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The cost of the </a:t>
            </a:r>
            <a:r>
              <a:rPr lang="en-GB" sz="1800" dirty="0" err="1" smtClean="0">
                <a:latin typeface="Cambria" panose="02040503050406030204" pitchFamily="18" charset="0"/>
                <a:cs typeface="Cambria" panose="02040503050406030204" pitchFamily="18" charset="0"/>
              </a:rPr>
              <a:t>Analog</a:t>
            </a:r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 wire is high and not easily portable.</a:t>
            </a:r>
          </a:p>
          <a:p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Low availability of models with digital interfaces.</a:t>
            </a:r>
          </a:p>
          <a:p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It offers limitations in editing</a:t>
            </a:r>
          </a:p>
          <a:p>
            <a:r>
              <a:rPr lang="en-GB" sz="1800" dirty="0" smtClean="0">
                <a:latin typeface="Cambria" panose="02040503050406030204" pitchFamily="18" charset="0"/>
                <a:cs typeface="Cambria" panose="02040503050406030204" pitchFamily="18" charset="0"/>
              </a:rPr>
              <a:t>Quality is easily lost</a:t>
            </a:r>
            <a:endParaRPr lang="en-GB" sz="1800" dirty="0">
              <a:latin typeface="Cambria" panose="02040503050406030204" pitchFamily="18" charset="0"/>
              <a:cs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5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5127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2000" dirty="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en-GB" altLang="x-none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x-none" sz="2000" dirty="0">
                <a:latin typeface="Times New Roman" pitchFamily="18" charset="0"/>
                <a:cs typeface="Times New Roman" pitchFamily="18" charset="0"/>
              </a:rPr>
              <a:t>Signal</a:t>
            </a:r>
            <a:endParaRPr lang="en-GB" altLang="x-none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152401" y="838200"/>
            <a:ext cx="8153400" cy="2362200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1800" dirty="0">
                <a:latin typeface="Times New Roman" pitchFamily="18" charset="0"/>
                <a:cs typeface="Times New Roman" pitchFamily="18" charset="0"/>
              </a:rPr>
              <a:t>A digital signal can have only a limited number of defined values. </a:t>
            </a:r>
          </a:p>
          <a:p>
            <a:pPr eaLnBrk="1" hangingPunct="1"/>
            <a:r>
              <a:rPr lang="en-GB" altLang="x-none" sz="1800" dirty="0">
                <a:latin typeface="Times New Roman" pitchFamily="18" charset="0"/>
                <a:cs typeface="Times New Roman" pitchFamily="18" charset="0"/>
              </a:rPr>
              <a:t>Although each value can be any number, it is as simple as 1 and 0.</a:t>
            </a:r>
          </a:p>
          <a:p>
            <a:pPr eaLnBrk="1" hangingPunct="1"/>
            <a:r>
              <a:rPr lang="en-GB" altLang="x-none" sz="1800" dirty="0">
                <a:latin typeface="Times New Roman" pitchFamily="18" charset="0"/>
                <a:cs typeface="Times New Roman" pitchFamily="18" charset="0"/>
              </a:rPr>
              <a:t>All binary signals are digital, but all digital signals are not necessarily binary.</a:t>
            </a:r>
          </a:p>
          <a:p>
            <a:pPr eaLnBrk="1" hangingPunct="1"/>
            <a:r>
              <a:rPr sz="1800" dirty="0">
                <a:latin typeface="Times New Roman" pitchFamily="18" charset="0"/>
                <a:cs typeface="Times New Roman" pitchFamily="18" charset="0"/>
              </a:rPr>
              <a:t>A digital signal is a signal that is used to represent data as a sequence of separate values at any point in time. It can only take on one of a fixed number of values. This type of signal represents a real number within a constant range of values.</a:t>
            </a:r>
            <a:endParaRPr lang="en-GB" altLang="x-none" sz="18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68614" name="Picture 5" descr="C:\Users\saui\Desktop\Dig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124200"/>
            <a:ext cx="6115050" cy="18827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520631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334962"/>
          </a:xfrm>
        </p:spPr>
        <p:txBody>
          <a:bodyPr vert="horz" wrap="square" lIns="68580" tIns="34290" rIns="68580" bIns="34290" anchor="b" anchorCtr="0"/>
          <a:lstStyle/>
          <a:p>
            <a:r>
              <a:rPr sz="3200" b="1" dirty="0">
                <a:latin typeface="Times New Roman" pitchFamily="18" charset="0"/>
                <a:cs typeface="Times New Roman" pitchFamily="18" charset="0"/>
              </a:rPr>
              <a:t>Characteristics of Digital Signals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43900" cy="4322763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Digital signals can be processed and transmitted better compared to analog signal.</a:t>
            </a:r>
          </a:p>
          <a:p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Digital signals are versatile, so it is widely used.</a:t>
            </a:r>
          </a:p>
          <a:p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The accuracy of the digital signal is better than that of the analog signal.</a:t>
            </a:r>
          </a:p>
          <a:p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2253734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>
                <a:latin typeface="Times New Roman" pitchFamily="18" charset="0"/>
                <a:cs typeface="Times New Roman" pitchFamily="18" charset="0"/>
              </a:rPr>
              <a:t>Advantages of Digital Signal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14350" y="2807732"/>
            <a:ext cx="7639050" cy="2373868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x-none" sz="1800" dirty="0" smtClean="0">
                <a:latin typeface="Times New Roman" pitchFamily="18" charset="0"/>
                <a:cs typeface="Times New Roman" pitchFamily="18" charset="0"/>
              </a:rPr>
              <a:t>Digital signals are more secure, and they do not get damaged by noise.</a:t>
            </a:r>
          </a:p>
          <a:p>
            <a:r>
              <a:rPr lang="en-GB" altLang="x-none" sz="1800" dirty="0" smtClean="0">
                <a:latin typeface="Times New Roman" pitchFamily="18" charset="0"/>
                <a:cs typeface="Times New Roman" pitchFamily="18" charset="0"/>
              </a:rPr>
              <a:t>These signals use low bandwidth</a:t>
            </a:r>
          </a:p>
          <a:p>
            <a:r>
              <a:rPr lang="en-GB" altLang="x-none" sz="1800" dirty="0" smtClean="0">
                <a:latin typeface="Times New Roman" pitchFamily="18" charset="0"/>
                <a:cs typeface="Times New Roman" pitchFamily="18" charset="0"/>
              </a:rPr>
              <a:t>They allow the signals transmitted over a lengthy distance.</a:t>
            </a:r>
          </a:p>
          <a:p>
            <a:r>
              <a:rPr lang="en-GB" altLang="x-none" sz="1800" dirty="0" smtClean="0">
                <a:latin typeface="Times New Roman" pitchFamily="18" charset="0"/>
                <a:cs typeface="Times New Roman" pitchFamily="18" charset="0"/>
              </a:rPr>
              <a:t>Digital signal has a higher rate transmission</a:t>
            </a:r>
          </a:p>
          <a:p>
            <a:r>
              <a:rPr lang="en-GB" altLang="x-none" sz="1800" dirty="0" smtClean="0">
                <a:latin typeface="Times New Roman" pitchFamily="18" charset="0"/>
                <a:cs typeface="Times New Roman" pitchFamily="18" charset="0"/>
              </a:rPr>
              <a:t>By using these signals, we can translate the messages, audio, video into device language.</a:t>
            </a:r>
            <a:endParaRPr lang="en-GB" altLang="x-none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806374"/>
            <a:ext cx="35926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b="1" dirty="0">
                <a:latin typeface="Times New Roman" pitchFamily="18" charset="0"/>
                <a:cs typeface="Times New Roman" pitchFamily="18" charset="0"/>
              </a:rPr>
              <a:t>Disadvantage of Digital Signals</a:t>
            </a:r>
          </a:p>
        </p:txBody>
      </p:sp>
      <p:sp>
        <p:nvSpPr>
          <p:cNvPr id="7" name="Rectangle 6"/>
          <p:cNvSpPr/>
          <p:nvPr/>
        </p:nvSpPr>
        <p:spPr>
          <a:xfrm>
            <a:off x="514350" y="5201603"/>
            <a:ext cx="64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Cambria" panose="02040503050406030204" pitchFamily="18" charset="0"/>
              </a:rPr>
              <a:t>Sampling may cause loss of information.</a:t>
            </a:r>
          </a:p>
          <a:p>
            <a:r>
              <a:rPr lang="en-GB" sz="1400" dirty="0">
                <a:latin typeface="Cambria" panose="02040503050406030204" pitchFamily="18" charset="0"/>
              </a:rPr>
              <a:t>A/D and D/A demands mixed-signal hardware</a:t>
            </a:r>
          </a:p>
          <a:p>
            <a:r>
              <a:rPr lang="en-GB" sz="1400" dirty="0">
                <a:latin typeface="Cambria" panose="02040503050406030204" pitchFamily="18" charset="0"/>
              </a:rPr>
              <a:t>Processor speed is limited</a:t>
            </a:r>
          </a:p>
          <a:p>
            <a:r>
              <a:rPr lang="en-GB" sz="1400" dirty="0">
                <a:latin typeface="Cambria" panose="02040503050406030204" pitchFamily="18" charset="0"/>
              </a:rPr>
              <a:t>Develop quantization and round-off errors</a:t>
            </a:r>
          </a:p>
          <a:p>
            <a:r>
              <a:rPr lang="en-GB" sz="1400" dirty="0">
                <a:latin typeface="Cambria" panose="02040503050406030204" pitchFamily="18" charset="0"/>
              </a:rPr>
              <a:t>It requires greater bandwidth</a:t>
            </a:r>
          </a:p>
          <a:p>
            <a:r>
              <a:rPr lang="en-GB" sz="1400" dirty="0">
                <a:latin typeface="Cambria" panose="02040503050406030204" pitchFamily="18" charset="0"/>
              </a:rPr>
              <a:t>Systems and processing is more complex.</a:t>
            </a:r>
            <a:endParaRPr lang="en-GB" sz="1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648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68580" tIns="34290" rIns="68580" bIns="34290" anchor="b" anchorCtr="0"/>
          <a:lstStyle/>
          <a:p>
            <a:pPr eaLnBrk="1" hangingPunct="1"/>
            <a:endParaRPr lang="en-GB" altLang="x-non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187310"/>
              </p:ext>
            </p:extLst>
          </p:nvPr>
        </p:nvGraphicFramePr>
        <p:xfrm>
          <a:off x="342900" y="176213"/>
          <a:ext cx="7886700" cy="541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8496"/>
                <a:gridCol w="3918204"/>
              </a:tblGrid>
              <a:tr h="314701"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Analog Signals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r>
                        <a:rPr lang="en-GB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 Signals</a:t>
                      </a:r>
                      <a:endParaRPr lang="en-GB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18" marB="45718"/>
                </a:tc>
              </a:tr>
              <a:tr h="363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</a:t>
                      </a:r>
                      <a:r>
                        <a:rPr lang="en-GB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a continuous signal.</a:t>
                      </a: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discrete time signals</a:t>
                      </a:r>
                    </a:p>
                  </a:txBody>
                  <a:tcPr marL="68580" marR="68580" marT="45718" marB="45718"/>
                </a:tc>
              </a:tr>
              <a:tr h="3631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Denoted by </a:t>
                      </a:r>
                      <a:r>
                        <a:rPr lang="en-GB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sine waves</a:t>
                      </a: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Denoted by </a:t>
                      </a:r>
                      <a:r>
                        <a:rPr lang="en-GB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square waves</a:t>
                      </a:r>
                    </a:p>
                  </a:txBody>
                  <a:tcPr marL="68580" marR="68580" marT="45718" marB="45718"/>
                </a:tc>
              </a:tr>
              <a:tr h="6536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likely to get affected reducing accuracy</a:t>
                      </a: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Less affected since noise response are analog in nature</a:t>
                      </a:r>
                    </a:p>
                  </a:txBody>
                  <a:tcPr marL="68580" marR="68580" marT="45718" marB="45718"/>
                </a:tc>
              </a:tr>
              <a:tr h="653613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suited for audio and video transmission</a:t>
                      </a:r>
                      <a:endParaRPr lang="en-GB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Best suited for Computing and digital electronics.</a:t>
                      </a:r>
                    </a:p>
                  </a:txBody>
                  <a:tcPr marL="68580" marR="68580" marT="45718" marB="45718"/>
                </a:tc>
              </a:tr>
              <a:tr h="1234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Analog signal processing can be done in real time and consumes less bandwidth.</a:t>
                      </a:r>
                    </a:p>
                  </a:txBody>
                  <a:tcPr marL="68580" marR="68580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 guarantee that digital signal processing can be done in real time &amp; consumes </a:t>
                      </a:r>
                      <a:r>
                        <a:rPr lang="en-GB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bandwidth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carry same</a:t>
                      </a:r>
                      <a:r>
                        <a:rPr lang="en-GB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information.</a:t>
                      </a:r>
                    </a:p>
                  </a:txBody>
                  <a:tcPr marL="68580" marR="68580" marT="45718" marB="45718"/>
                </a:tc>
              </a:tr>
              <a:tr h="305658"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Stored in the form of wave signal</a:t>
                      </a:r>
                    </a:p>
                  </a:txBody>
                  <a:tcPr marL="10227" marR="10227" marT="9545" marB="954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Stored in the form of binary bit</a:t>
                      </a:r>
                    </a:p>
                  </a:txBody>
                  <a:tcPr marL="10227" marR="10227" marT="9545" marB="9545"/>
                </a:tc>
              </a:tr>
              <a:tr h="596154"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Analog instrument draws </a:t>
                      </a:r>
                      <a:r>
                        <a:rPr lang="en-GB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power</a:t>
                      </a:r>
                    </a:p>
                  </a:txBody>
                  <a:tcPr marL="10227" marR="10227" marT="9545" marB="954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Digital instrument 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draws </a:t>
                      </a:r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only negligible power</a:t>
                      </a:r>
                    </a:p>
                  </a:txBody>
                  <a:tcPr marL="10227" marR="10227" marT="9545" marB="9545"/>
                </a:tc>
              </a:tr>
              <a:tr h="305658"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Low cost and portable</a:t>
                      </a:r>
                    </a:p>
                  </a:txBody>
                  <a:tcPr marL="10227" marR="10227" marT="9545" marB="954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 is high and not easily portable</a:t>
                      </a:r>
                    </a:p>
                  </a:txBody>
                  <a:tcPr marL="10227" marR="10227" marT="9545" marB="9545"/>
                </a:tc>
              </a:tr>
              <a:tr h="596154"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Human voice in air, analog electronic devices.</a:t>
                      </a:r>
                    </a:p>
                  </a:txBody>
                  <a:tcPr marL="10227" marR="10227" marT="9545" marB="9545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GB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Computers, CDs, DVDs, and other digital electronic devices.</a:t>
                      </a:r>
                    </a:p>
                  </a:txBody>
                  <a:tcPr marL="10227" marR="10227" marT="9545" marB="954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27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609600"/>
            <a:ext cx="7315200" cy="51806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Data Communication is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the transmission of digital data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 network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basis of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computer networks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Students of IT required to handle data communication related problems.</a:t>
            </a: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This subject enables to have insight into technology involved to make the network communication possible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term </a:t>
            </a:r>
            <a:r>
              <a:rPr lang="en-US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telecommunication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means communication at a distance. 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word </a:t>
            </a:r>
            <a:r>
              <a:rPr lang="en-US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refers to information presented in whatever form is agreed upon by the parties creating and using the data.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Data communication means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exchange of data between two devices via some form of transmission medium such as a wire cable.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endParaRPr lang="en-US" sz="3865" b="1" dirty="0">
              <a:latin typeface="Cambria" panose="02040503050406030204" pitchFamily="18" charset="0"/>
              <a:cs typeface="Cambria" panose="02040503050406030204" pitchFamily="18" charset="0"/>
            </a:endParaRPr>
          </a:p>
          <a:p>
            <a:pPr>
              <a:buClr>
                <a:schemeClr val="accent2"/>
              </a:buClr>
              <a:buSzPct val="60000"/>
              <a:buFont typeface="Wingdings" panose="05000000000000000000" pitchFamily="2" charset="2"/>
            </a:pPr>
            <a:endParaRPr lang="en-U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256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4111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2800" b="1" dirty="0"/>
              <a:t>Analog and Digital data</a:t>
            </a:r>
            <a:endParaRPr lang="en-GB" altLang="x-none" sz="3200" b="1" dirty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077200" cy="4343400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Analog data take on continuous values in time interval. </a:t>
            </a:r>
          </a:p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For example, </a:t>
            </a:r>
            <a:r>
              <a:rPr lang="en-GB" altLang="x-none" sz="1600" b="1" dirty="0">
                <a:latin typeface="Cambria" panose="02040503050406030204" pitchFamily="18" charset="0"/>
                <a:cs typeface="Cambria" panose="02040503050406030204" pitchFamily="18" charset="0"/>
              </a:rPr>
              <a:t>voice and video </a:t>
            </a:r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are continuously varying patterns of intensity. Most data collected by sensors, such as </a:t>
            </a:r>
            <a:r>
              <a:rPr lang="en-GB" altLang="x-none" sz="1600" b="1" dirty="0">
                <a:latin typeface="Cambria" panose="02040503050406030204" pitchFamily="18" charset="0"/>
                <a:cs typeface="Cambria" panose="02040503050406030204" pitchFamily="18" charset="0"/>
              </a:rPr>
              <a:t>temperature and pressure</a:t>
            </a:r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, are continuous valued. </a:t>
            </a:r>
          </a:p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The most familiar example of analog data is </a:t>
            </a:r>
            <a:r>
              <a:rPr lang="en-GB" altLang="x-none" sz="1600" b="1" dirty="0">
                <a:latin typeface="Cambria" panose="02040503050406030204" pitchFamily="18" charset="0"/>
                <a:cs typeface="Cambria" panose="02040503050406030204" pitchFamily="18" charset="0"/>
              </a:rPr>
              <a:t>audio</a:t>
            </a:r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, which, in the form of acoustic sound waves, can be perceived directly by human beings.</a:t>
            </a:r>
          </a:p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Digital data take on discrete values; examples are </a:t>
            </a:r>
            <a:r>
              <a:rPr lang="en-GB" altLang="x-none" sz="1600" b="1" dirty="0">
                <a:latin typeface="Cambria" panose="02040503050406030204" pitchFamily="18" charset="0"/>
                <a:cs typeface="Cambria" panose="02040503050406030204" pitchFamily="18" charset="0"/>
              </a:rPr>
              <a:t>text and integers</a:t>
            </a:r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They cannot be easily stored or transmitted by data processing and communications systems in character form.</a:t>
            </a:r>
          </a:p>
          <a:p>
            <a:pPr eaLnBrk="1" hangingPunct="1"/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Morse code, International Reference Alphabet (IRA</a:t>
            </a:r>
            <a:r>
              <a:rPr lang="en-GB" altLang="x-none" sz="1600" b="1" dirty="0">
                <a:latin typeface="Cambria" panose="02040503050406030204" pitchFamily="18" charset="0"/>
                <a:cs typeface="Cambria" panose="02040503050406030204" pitchFamily="18" charset="0"/>
              </a:rPr>
              <a:t>) </a:t>
            </a:r>
            <a:r>
              <a:rPr lang="en-GB" altLang="x-none" sz="1600" dirty="0">
                <a:latin typeface="Cambria" panose="02040503050406030204" pitchFamily="18" charset="0"/>
                <a:cs typeface="Cambria" panose="02040503050406030204" pitchFamily="18" charset="0"/>
              </a:rPr>
              <a:t>are used to translate text into binary.</a:t>
            </a:r>
          </a:p>
        </p:txBody>
      </p:sp>
    </p:spTree>
    <p:extLst>
      <p:ext uri="{BB962C8B-B14F-4D97-AF65-F5344CB8AC3E}">
        <p14:creationId xmlns:p14="http://schemas.microsoft.com/office/powerpoint/2010/main" val="4096011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68580" tIns="34290" rIns="68580" bIns="34290" numCol="1" anchor="t" anchorCtr="0" compatLnSpc="1">
            <a:normAutofit/>
          </a:bodyPr>
          <a:lstStyle/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Analog Transmission</a:t>
            </a:r>
          </a:p>
          <a:p>
            <a:pPr marL="426720" marR="0" lvl="0" indent="-426720" algn="l" defTabSz="914400" rtl="0" eaLnBrk="1" fontAlgn="auto" latinLnBrk="0" hangingPunct="1">
              <a:lnSpc>
                <a:spcPct val="100000"/>
              </a:lnSpc>
              <a:spcBef>
                <a:spcPts val="935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kumimoji="0" lang="en-GB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Digital Transmission</a:t>
            </a:r>
          </a:p>
        </p:txBody>
      </p:sp>
    </p:spTree>
    <p:extLst>
      <p:ext uri="{BB962C8B-B14F-4D97-AF65-F5344CB8AC3E}">
        <p14:creationId xmlns:p14="http://schemas.microsoft.com/office/powerpoint/2010/main" val="3128419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/>
          <p:cNvSpPr>
            <a:spLocks noGrp="1"/>
          </p:cNvSpPr>
          <p:nvPr>
            <p:ph type="title"/>
          </p:nvPr>
        </p:nvSpPr>
        <p:spPr>
          <a:xfrm>
            <a:off x="571500" y="541339"/>
            <a:ext cx="6172200" cy="68261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3200" b="1" dirty="0">
                <a:latin typeface="Times New Roman" pitchFamily="18" charset="0"/>
                <a:cs typeface="Times New Roman" pitchFamily="18" charset="0"/>
              </a:rPr>
              <a:t>Analog transmission</a:t>
            </a:r>
            <a:endParaRPr lang="en-GB" altLang="x-none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971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72475" cy="4524375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2000" b="1" dirty="0">
                <a:latin typeface="Times New Roman" pitchFamily="18" charset="0"/>
                <a:cs typeface="Times New Roman" panose="02020603050405020304" pitchFamily="18" charset="0"/>
              </a:rPr>
              <a:t>Analog transmission: </a:t>
            </a:r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 means of transmitting analog signals without regard to their content; the signals may represent analog data (e.g., voice) or digital data.</a:t>
            </a:r>
          </a:p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either case, the analog signal will become weaker (attenuate) after a certain distance. </a:t>
            </a:r>
          </a:p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longer distances, the analog transmission system includes amplifiers that boost the energy in the signal. </a:t>
            </a:r>
          </a:p>
          <a:p>
            <a:pPr eaLnBrk="1" hangingPunct="1"/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Unfortunately, the amplifier also boosts the noise components.</a:t>
            </a:r>
            <a:endParaRPr lang="en-GB" altLang="x-none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3581400"/>
            <a:ext cx="6762750" cy="27432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506074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 vert="horz" wrap="square" lIns="68580" tIns="34290" rIns="68580" bIns="34290" anchor="b" anchorCtr="0"/>
          <a:lstStyle/>
          <a:p>
            <a:pPr eaLnBrk="1" hangingPunct="1"/>
            <a:r>
              <a:rPr lang="en-GB" altLang="x-none" sz="3200" b="1" dirty="0">
                <a:latin typeface="Times New Roman" pitchFamily="18" charset="0"/>
                <a:cs typeface="Times New Roman" pitchFamily="18" charset="0"/>
              </a:rPr>
              <a:t>Digital transmission</a:t>
            </a:r>
            <a:endParaRPr lang="en-GB" altLang="x-none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152401" y="1143000"/>
            <a:ext cx="8153400" cy="4495800"/>
          </a:xfrm>
        </p:spPr>
        <p:txBody>
          <a:bodyPr vert="horz" wrap="square" lIns="68580" tIns="34290" rIns="68580" bIns="34290" anchor="t" anchorCtr="0">
            <a:normAutofit/>
          </a:bodyPr>
          <a:lstStyle/>
          <a:p>
            <a:pPr eaLnBrk="1" hangingPunct="1"/>
            <a:r>
              <a:rPr lang="en-GB" altLang="x-none" sz="2000" b="1" dirty="0">
                <a:latin typeface="Times New Roman" pitchFamily="18" charset="0"/>
                <a:cs typeface="Times New Roman" pitchFamily="18" charset="0"/>
              </a:rPr>
              <a:t>Digital transmission: 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is the transfer of data (a digital bitstream or a digitized analog signal) over a point-to-point or point-to-multipoint communication channel. </a:t>
            </a:r>
          </a:p>
          <a:p>
            <a:pPr eaLnBrk="1" hangingPunct="1"/>
            <a:r>
              <a:rPr sz="2000" dirty="0">
                <a:latin typeface="Times New Roman" pitchFamily="18" charset="0"/>
                <a:cs typeface="Times New Roman" pitchFamily="18" charset="0"/>
              </a:rPr>
              <a:t>Examples of such channels are copper wires, optical fibers, wireless communication channels, storage media and computer buses. </a:t>
            </a:r>
          </a:p>
          <a:p>
            <a:pPr eaLnBrk="1" hangingPunct="1"/>
            <a:r>
              <a:rPr sz="2000" dirty="0">
                <a:latin typeface="Times New Roman" pitchFamily="18" charset="0"/>
                <a:cs typeface="Times New Roman" pitchFamily="18" charset="0"/>
              </a:rPr>
              <a:t>The data are represented as an electromagnetic signal, such as an electrical voltage, radiowave, microwave, or infrared signal. </a:t>
            </a:r>
          </a:p>
          <a:p>
            <a:pPr eaLnBrk="1" hangingPunct="1"/>
            <a:r>
              <a:rPr lang="en-GB" altLang="x-none" sz="2000" dirty="0">
                <a:latin typeface="Times New Roman" pitchFamily="18" charset="0"/>
                <a:cs typeface="Times New Roman" pitchFamily="18" charset="0"/>
              </a:rPr>
              <a:t>A digital signal can be transmitted only a limited distance before attenuation. </a:t>
            </a:r>
            <a:endParaRPr lang="en-GB" altLang="x-none" sz="20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191000"/>
            <a:ext cx="6618684" cy="2286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689006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8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3400"/>
            <a:ext cx="7239000" cy="44958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03059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7620000" cy="4800600"/>
          </a:xfrm>
        </p:spPr>
        <p:txBody>
          <a:bodyPr>
            <a:normAutofit/>
          </a:bodyPr>
          <a:lstStyle/>
          <a:p>
            <a:r>
              <a:rPr lang="en-IN" sz="1400" dirty="0">
                <a:latin typeface="Times New Roman" pitchFamily="18" charset="0"/>
                <a:cs typeface="Times New Roman" pitchFamily="18" charset="0"/>
              </a:rPr>
              <a:t>Fundamental </a:t>
            </a:r>
            <a:r>
              <a:rPr lang="en-IN" sz="1400" dirty="0" smtClean="0">
                <a:latin typeface="Times New Roman" pitchFamily="18" charset="0"/>
                <a:cs typeface="Times New Roman" pitchFamily="18" charset="0"/>
              </a:rPr>
              <a:t>Characteristics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effectiveness of a data communication system depend on four characteristics: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Delivery: correct Destination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Accuracy: Data must be accurately delivered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Timelines: Deliver data in timely manner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Jitter: Variation in packet arrival time.</a:t>
            </a:r>
          </a:p>
          <a:p>
            <a:r>
              <a:rPr lang="en-IN" sz="1400" b="1" dirty="0"/>
              <a:t>Components of Data </a:t>
            </a:r>
            <a:r>
              <a:rPr lang="en-IN" sz="1400" b="1" dirty="0" smtClean="0"/>
              <a:t>Communication</a:t>
            </a:r>
          </a:p>
          <a:p>
            <a:endParaRPr lang="en-IN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698875"/>
            <a:ext cx="7353300" cy="17113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Rectangle 4"/>
          <p:cNvSpPr/>
          <p:nvPr/>
        </p:nvSpPr>
        <p:spPr>
          <a:xfrm>
            <a:off x="609600" y="5562600"/>
            <a:ext cx="73533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AutoNum type="arabicPeriod"/>
            </a:pPr>
            <a:r>
              <a:rPr lang="en-IN" b="1" dirty="0" smtClean="0">
                <a:latin typeface="Arial" panose="020B0604020202020204" pitchFamily="34" charset="0"/>
              </a:rPr>
              <a:t>Message             </a:t>
            </a:r>
            <a:r>
              <a:rPr lang="en-IN" b="1" dirty="0">
                <a:latin typeface="Arial" panose="020B0604020202020204" pitchFamily="34" charset="0"/>
              </a:rPr>
              <a:t>	2. </a:t>
            </a:r>
            <a:r>
              <a:rPr lang="en-IN" altLang="x-none" b="1" dirty="0">
                <a:latin typeface="Arial" panose="020B0604020202020204" pitchFamily="34" charset="0"/>
              </a:rPr>
              <a:t>Sender 		</a:t>
            </a:r>
            <a:r>
              <a:rPr lang="en-IN" altLang="x-none" b="1" dirty="0" smtClean="0">
                <a:latin typeface="Arial" panose="020B0604020202020204" pitchFamily="34" charset="0"/>
              </a:rPr>
              <a:t>3</a:t>
            </a:r>
            <a:r>
              <a:rPr lang="en-IN" altLang="x-none" b="1" dirty="0">
                <a:latin typeface="Arial" panose="020B0604020202020204" pitchFamily="34" charset="0"/>
              </a:rPr>
              <a:t>. Receiver </a:t>
            </a:r>
            <a:endParaRPr lang="en-IN" altLang="x-none" b="1" dirty="0" smtClean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IN" altLang="x-none" b="1" dirty="0" smtClean="0">
                <a:latin typeface="Arial" panose="020B0604020202020204" pitchFamily="34" charset="0"/>
              </a:rPr>
              <a:t>4</a:t>
            </a:r>
            <a:r>
              <a:rPr lang="en-IN" altLang="x-none" b="1" dirty="0">
                <a:latin typeface="Arial" panose="020B0604020202020204" pitchFamily="34" charset="0"/>
              </a:rPr>
              <a:t>. Medium 		5. Protocol</a:t>
            </a:r>
          </a:p>
        </p:txBody>
      </p:sp>
    </p:spTree>
    <p:extLst>
      <p:ext uri="{BB962C8B-B14F-4D97-AF65-F5344CB8AC3E}">
        <p14:creationId xmlns:p14="http://schemas.microsoft.com/office/powerpoint/2010/main" val="403573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7391400" cy="54845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SzPct val="100000"/>
              <a:buFont typeface="Garamond" pitchFamily="18" charset="0"/>
              <a:buAutoNum type="arabicPeriod"/>
            </a:pP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- The message is the information (data) to be communicated. Popular forms of information include </a:t>
            </a: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text, numbers, pictures, audio, and video.</a:t>
            </a:r>
          </a:p>
          <a:p>
            <a:pPr marL="514350" indent="-514350">
              <a:buSzPct val="100000"/>
              <a:buFont typeface="Garamond" pitchFamily="18" charset="0"/>
              <a:buAutoNum type="arabicPeriod"/>
            </a:pP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Sender. 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The sender is the device that sends the data message. It can be a </a:t>
            </a: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computer, workstation, telephone, video camera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SzPct val="100000"/>
              <a:buFont typeface="Garamond" pitchFamily="18" charset="0"/>
              <a:buAutoNum type="arabicPeriod"/>
            </a:pP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Receiver. 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The receiver is the device that receives the message. It can be a </a:t>
            </a: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computer, workstation, telephone, television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,&amp; so on</a:t>
            </a:r>
            <a:r>
              <a:rPr lang="en-GB" altLang="x-none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SzPct val="100000"/>
              <a:buFont typeface="Garamond" pitchFamily="18" charset="0"/>
              <a:buAutoNum type="arabicPeriod" startAt="4"/>
            </a:pP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Transmission medium.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 The transmission medium is the </a:t>
            </a:r>
            <a:r>
              <a:rPr lang="en-GB" altLang="x-none" b="1" dirty="0">
                <a:latin typeface="Times New Roman" pitchFamily="18" charset="0"/>
                <a:cs typeface="Times New Roman" pitchFamily="18" charset="0"/>
              </a:rPr>
              <a:t>physical path</a:t>
            </a:r>
            <a:r>
              <a:rPr lang="en-GB" altLang="x-none" dirty="0">
                <a:latin typeface="Times New Roman" pitchFamily="18" charset="0"/>
                <a:cs typeface="Times New Roman" pitchFamily="18" charset="0"/>
              </a:rPr>
              <a:t> by which a message travels from sender to receiver. </a:t>
            </a:r>
          </a:p>
          <a:p>
            <a:pPr marL="939800" lvl="1" indent="-514350">
              <a:buSzPct val="100000"/>
            </a:pPr>
            <a:r>
              <a:rPr lang="en-GB" altLang="x-none" sz="1600" dirty="0">
                <a:latin typeface="Times New Roman" pitchFamily="18" charset="0"/>
                <a:cs typeface="Times New Roman" pitchFamily="18" charset="0"/>
              </a:rPr>
              <a:t>Examples of transmission media include </a:t>
            </a:r>
            <a:r>
              <a:rPr lang="en-GB" altLang="x-none" sz="1600" b="1" dirty="0">
                <a:latin typeface="Times New Roman" pitchFamily="18" charset="0"/>
                <a:cs typeface="Times New Roman" pitchFamily="18" charset="0"/>
              </a:rPr>
              <a:t>twisted-pair, coaxial, </a:t>
            </a:r>
            <a:r>
              <a:rPr lang="en-GB" altLang="x-none" sz="1600" b="1" dirty="0" err="1">
                <a:latin typeface="Times New Roman" pitchFamily="18" charset="0"/>
                <a:cs typeface="Times New Roman" pitchFamily="18" charset="0"/>
              </a:rPr>
              <a:t>fiber</a:t>
            </a:r>
            <a:r>
              <a:rPr lang="en-GB" altLang="x-none" sz="1600" b="1" dirty="0">
                <a:latin typeface="Times New Roman" pitchFamily="18" charset="0"/>
                <a:cs typeface="Times New Roman" pitchFamily="18" charset="0"/>
              </a:rPr>
              <a:t>-optic, and radio waves</a:t>
            </a:r>
            <a:r>
              <a:rPr lang="en-GB" altLang="x-none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SzPct val="100000"/>
              <a:buFont typeface="Garamond" pitchFamily="18" charset="0"/>
              <a:buAutoNum type="arabicPeriod" startAt="4"/>
            </a:pPr>
            <a:r>
              <a:rPr lang="en-GB" altLang="x-none" sz="2000" b="1" dirty="0">
                <a:latin typeface="Times New Roman" pitchFamily="18" charset="0"/>
                <a:cs typeface="Times New Roman" pitchFamily="18" charset="0"/>
              </a:rPr>
              <a:t>Protocol.</a:t>
            </a:r>
            <a:r>
              <a:rPr lang="en-GB" altLang="x-none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x-none" sz="2000" b="1" dirty="0">
                <a:latin typeface="Times New Roman" pitchFamily="18" charset="0"/>
                <a:cs typeface="Times New Roman" pitchFamily="18" charset="0"/>
              </a:rPr>
              <a:t>A protocol is a set of rules that govern data communications.</a:t>
            </a:r>
            <a:r>
              <a:rPr lang="en-GB" altLang="x-none" sz="2000" dirty="0">
                <a:latin typeface="Times New Roman" pitchFamily="18" charset="0"/>
                <a:cs typeface="Times New Roman" pitchFamily="18" charset="0"/>
              </a:rPr>
              <a:t> It represents an agreement between the communicating devices. </a:t>
            </a:r>
            <a:endParaRPr lang="en-GB" altLang="x-none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Protocol is a set of rules that govern all aspect of data communication between computers on a network. </a:t>
            </a: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These rules include guidelines to regulate: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access method, allowed physical topologies, types of cabling, and speed of data transfer. </a:t>
            </a:r>
          </a:p>
          <a:p>
            <a:pPr>
              <a:lnSpc>
                <a:spcPct val="80000"/>
              </a:lnSpc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 protocol defines what, how, when it communicated.</a:t>
            </a:r>
          </a:p>
          <a:p>
            <a:pPr marL="514350" indent="-514350">
              <a:buSzPct val="100000"/>
              <a:buFont typeface="Garamond" pitchFamily="18" charset="0"/>
              <a:buAutoNum type="arabicPeriod" startAt="4"/>
            </a:pPr>
            <a:endParaRPr lang="en-GB" altLang="x-none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8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x-none" dirty="0" smtClean="0"/>
              <a:t/>
            </a:r>
            <a:br>
              <a:rPr lang="en-GB" altLang="x-none" dirty="0" smtClean="0"/>
            </a:br>
            <a:r>
              <a:rPr lang="en-GB" altLang="x-none" dirty="0"/>
              <a:t/>
            </a:r>
            <a:br>
              <a:rPr lang="en-GB" altLang="x-none" dirty="0"/>
            </a:br>
            <a:r>
              <a:rPr lang="en-GB" altLang="x-none" dirty="0" smtClean="0"/>
              <a:t>Standards</a:t>
            </a:r>
            <a:br>
              <a:rPr lang="en-GB" altLang="x-none" dirty="0" smtClean="0"/>
            </a:br>
            <a:r>
              <a:rPr lang="en-GB" altLang="x-none" dirty="0"/>
              <a:t/>
            </a:r>
            <a:br>
              <a:rPr lang="en-GB" altLang="x-none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Standards are essential in creating and maintaining an </a:t>
            </a:r>
            <a:r>
              <a:rPr lang="en-GB" altLang="x-none" sz="1900" b="1" dirty="0">
                <a:latin typeface="Times New Roman" pitchFamily="18" charset="0"/>
                <a:cs typeface="Times New Roman" pitchFamily="18" charset="0"/>
              </a:rPr>
              <a:t>open and competitive market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GB" altLang="x-none" sz="1900" b="1" dirty="0">
                <a:latin typeface="Times New Roman" pitchFamily="18" charset="0"/>
                <a:cs typeface="Times New Roman" pitchFamily="18" charset="0"/>
              </a:rPr>
              <a:t>equipment manufacturers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 and in guaranteeing national and international interoperability of data and telecommunications technology and processes. </a:t>
            </a:r>
          </a:p>
          <a:p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Standards provide guidelines to manufacturers, vendors, government agencies to ensure the interconnectivity</a:t>
            </a:r>
            <a:r>
              <a:rPr lang="en-GB" altLang="x-none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Data communication standards fall into two categories: </a:t>
            </a:r>
            <a:r>
              <a:rPr lang="en-GB" altLang="x-none" sz="1900" b="1" i="1" dirty="0">
                <a:latin typeface="Times New Roman" pitchFamily="18" charset="0"/>
                <a:cs typeface="Times New Roman" pitchFamily="18" charset="0"/>
              </a:rPr>
              <a:t>de facto 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(meaning "by fact" or "by convention") and </a:t>
            </a:r>
            <a:r>
              <a:rPr lang="en-GB" altLang="x-none" sz="1900" b="1" i="1" dirty="0">
                <a:latin typeface="Times New Roman" pitchFamily="18" charset="0"/>
                <a:cs typeface="Times New Roman" pitchFamily="18" charset="0"/>
              </a:rPr>
              <a:t>de jure 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(meaning "by law" or "by regulation").</a:t>
            </a:r>
          </a:p>
          <a:p>
            <a:r>
              <a:rPr lang="en-GB" altLang="x-none" sz="1900" b="1" dirty="0">
                <a:latin typeface="Times New Roman" pitchFamily="18" charset="0"/>
                <a:cs typeface="Times New Roman" pitchFamily="18" charset="0"/>
              </a:rPr>
              <a:t>De-facto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. Standards that have not been approved by an organized body but have been </a:t>
            </a:r>
            <a:r>
              <a:rPr lang="en-GB" altLang="x-none" sz="1900" b="1" dirty="0">
                <a:latin typeface="Times New Roman" pitchFamily="18" charset="0"/>
                <a:cs typeface="Times New Roman" pitchFamily="18" charset="0"/>
              </a:rPr>
              <a:t>adopted as standards through widespread use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 are de facto standards. De facto standards are often established originally by manufacturers who seek to define the functionality of a new product or technology.</a:t>
            </a:r>
          </a:p>
          <a:p>
            <a:r>
              <a:rPr lang="en-GB" altLang="x-none" sz="1900" b="1" dirty="0">
                <a:latin typeface="Times New Roman" pitchFamily="18" charset="0"/>
                <a:cs typeface="Times New Roman" pitchFamily="18" charset="0"/>
              </a:rPr>
              <a:t>De-jure</a:t>
            </a:r>
            <a:r>
              <a:rPr lang="en-GB" altLang="x-none" sz="1900" dirty="0">
                <a:latin typeface="Times New Roman" pitchFamily="18" charset="0"/>
                <a:cs typeface="Times New Roman" pitchFamily="18" charset="0"/>
              </a:rPr>
              <a:t>. Those standards that have been legislated by an officially recognized body are de-jure standards.</a:t>
            </a:r>
            <a:endParaRPr lang="en-GB" altLang="x-none" sz="1900" dirty="0"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467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7620000" cy="4800600"/>
          </a:xfrm>
        </p:spPr>
        <p:txBody>
          <a:bodyPr>
            <a:normAutofit fontScale="92500" lnSpcReduction="10000"/>
          </a:bodyPr>
          <a:lstStyle/>
          <a:p>
            <a:pPr marL="426720" lvl="0" indent="-42672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Standards are developed by cooperation among standards creation committees, forums, and government regulatory agencies.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marL="609600" lvl="0" indent="-60960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None/>
              <a:defRPr/>
            </a:pPr>
            <a:r>
              <a:rPr lang="en-US" sz="1900" b="1" dirty="0">
                <a:latin typeface="Times New Roman" pitchFamily="18" charset="0"/>
                <a:cs typeface="Times New Roman" pitchFamily="18" charset="0"/>
              </a:rPr>
              <a:t>Standards Creation Committees</a:t>
            </a:r>
          </a:p>
          <a:p>
            <a:pPr marL="514350" lvl="0" indent="-51435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International Standards Organization (ISO)</a:t>
            </a:r>
          </a:p>
          <a:p>
            <a:pPr marL="514350" lvl="0" indent="-51435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International Telecommunications Union (ITU)</a:t>
            </a:r>
          </a:p>
          <a:p>
            <a:pPr marL="514350" lvl="0" indent="-51435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American National Standards Institute (ANSI)</a:t>
            </a:r>
          </a:p>
          <a:p>
            <a:pPr marL="457200" lvl="0" indent="-45720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Institute of Electrical and Electronics Engineers (IEEE)</a:t>
            </a:r>
          </a:p>
          <a:p>
            <a:pPr marL="514350" lvl="0" indent="-51435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Electronic Industries Association (EIA)</a:t>
            </a:r>
          </a:p>
          <a:p>
            <a:pPr marL="514350" lvl="0" indent="-51435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Internet Engineering Task Force (IETF)</a:t>
            </a:r>
          </a:p>
          <a:p>
            <a:pPr marL="457200" lvl="0" indent="-457200">
              <a:lnSpc>
                <a:spcPct val="90000"/>
              </a:lnSpc>
              <a:spcBef>
                <a:spcPts val="935"/>
              </a:spcBef>
              <a:buClr>
                <a:schemeClr val="accent2"/>
              </a:buClr>
              <a:buSzPct val="60000"/>
              <a:buFont typeface="+mj-lt"/>
              <a:buAutoNum type="arabicPeriod"/>
              <a:defRPr/>
            </a:pP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 is also called as </a:t>
            </a:r>
            <a:r>
              <a:rPr lang="en-GB" alt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transfer rate</a:t>
            </a:r>
            <a:r>
              <a:rPr lang="en-GB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data from one point to another, in a given time period (usually a second), is called </a:t>
            </a:r>
            <a:r>
              <a:rPr lang="en-GB" alt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</a:t>
            </a:r>
            <a:r>
              <a:rPr lang="en-GB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 is indicated by </a:t>
            </a:r>
            <a:r>
              <a:rPr lang="en-GB" altLang="x-non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(of data) per second (bps</a:t>
            </a:r>
            <a:r>
              <a:rPr lang="en-GB" altLang="x-non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GB" altLang="x-none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478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 is also called as </a:t>
            </a:r>
            <a:r>
              <a:rPr lang="en-GB" alt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transfer rate</a:t>
            </a:r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data from one point to another, in a given time period (usually a second), is called </a:t>
            </a:r>
            <a:r>
              <a:rPr lang="en-GB" alt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</a:t>
            </a:r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Bandwidth is indicated by </a:t>
            </a:r>
            <a:r>
              <a:rPr lang="en-GB" alt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(of data) per second (bps).</a:t>
            </a:r>
            <a:endParaRPr lang="en-GB" altLang="x-none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Bandwidth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is defined as the portion of electromagnetic spectrum occupied by a signal.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Bandwidth is the difference between the upper and lower frequency limits of signal.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Voice signal ranges from 20Hz to 20KHz, 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BW=f2-f1=20000-20=19980Hz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191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228600"/>
            <a:ext cx="4460416" cy="1382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304800" y="1447800"/>
            <a:ext cx="7620000" cy="4837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speed of the data is expressed in </a:t>
            </a:r>
            <a:r>
              <a:rPr lang="en-GB" altLang="x-none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per second </a:t>
            </a:r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(bits/s or bps). </a:t>
            </a:r>
          </a:p>
          <a:p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rate R is a function of the duration of the bit or </a:t>
            </a:r>
            <a:r>
              <a:rPr lang="en-GB" altLang="x-none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time</a:t>
            </a:r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(TB): </a:t>
            </a:r>
          </a:p>
          <a:p>
            <a:pPr lvl="1"/>
            <a:r>
              <a:rPr lang="en-GB" altLang="x-none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1/TB </a:t>
            </a:r>
          </a:p>
          <a:p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is also called channel capacity C. If the bit time is 10ns, the data rate equals: </a:t>
            </a:r>
          </a:p>
          <a:p>
            <a:pPr lvl="1"/>
            <a:r>
              <a:rPr lang="en-GB" altLang="x-none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1/10 x 10</a:t>
            </a:r>
            <a:r>
              <a:rPr lang="en-GB" altLang="x-none" sz="105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GB" altLang="x-none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100 million bits/s </a:t>
            </a:r>
            <a:r>
              <a:rPr lang="en-GB" altLang="x-none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usually expressed as 100 </a:t>
            </a:r>
            <a:r>
              <a:rPr lang="en-GB" altLang="x-none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Mbits</a:t>
            </a:r>
            <a:r>
              <a:rPr lang="en-GB" altLang="x-none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/s</a:t>
            </a:r>
            <a:r>
              <a:rPr lang="en-GB" altLang="x-none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bit: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 of information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baud: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unit of signalling speed.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rate:b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bits transmitted per second.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Baud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Rate:s</a:t>
            </a:r>
            <a:endParaRPr lang="en-GB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symbols transmitted per second.</a:t>
            </a:r>
          </a:p>
          <a:p>
            <a:pPr marL="426720" lvl="0" indent="-426720">
              <a:spcBef>
                <a:spcPts val="935"/>
              </a:spcBef>
              <a:buClr>
                <a:schemeClr val="accent2"/>
              </a:buClr>
              <a:buSzPct val="60000"/>
              <a:buFont typeface="Wingdings" panose="05000000000000000000"/>
              <a:buChar char=""/>
              <a:defRPr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formula: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b=s*n</a:t>
            </a:r>
          </a:p>
          <a:p>
            <a:pPr marL="853440" lvl="1" indent="-365760">
              <a:spcBef>
                <a:spcPts val="735"/>
              </a:spcBef>
              <a:buClr>
                <a:schemeClr val="accent1"/>
              </a:buClr>
              <a:buSzPct val="70000"/>
              <a:buFont typeface="Wingdings 2"/>
              <a:buChar char=""/>
              <a:defRPr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n is number of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per symbol.</a:t>
            </a:r>
          </a:p>
          <a:p>
            <a:endParaRPr lang="en-GB" altLang="x-none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421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7620000" cy="5715000"/>
          </a:xfrm>
        </p:spPr>
        <p:txBody>
          <a:bodyPr>
            <a:normAutofit/>
          </a:bodyPr>
          <a:lstStyle/>
          <a:p>
            <a:r>
              <a:rPr lang="en-GB" b="1" dirty="0"/>
              <a:t>Baud Rate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The term “baud” originates from the French engineer Emile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Baudot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, who invented the 5-bit teletype code. 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Baud rate refers to the number of signal or symbol changes that occur per second. </a:t>
            </a:r>
          </a:p>
          <a:p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 symbol is one of several voltage, frequency, or phase changes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altLang="x-non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Binary has two symbols, one for each bit 0 or 1, that represent voltage levels.</a:t>
            </a:r>
          </a:p>
          <a:p>
            <a:r>
              <a:rPr lang="en-GB" alt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the </a:t>
            </a:r>
            <a:r>
              <a:rPr lang="en-GB" altLang="x-none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baud or symbol rate </a:t>
            </a:r>
            <a:r>
              <a:rPr lang="en-GB" alt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GB" altLang="x-none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same as the bit rate</a:t>
            </a:r>
            <a:r>
              <a:rPr lang="en-GB" alt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GB" alt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it’s possible to have </a:t>
            </a:r>
            <a:r>
              <a:rPr lang="en-GB" altLang="x-none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two symbols per transmission interval</a:t>
            </a:r>
            <a:r>
              <a:rPr lang="en-GB" altLang="x-none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whereby each symbol represents multiple bits.</a:t>
            </a:r>
          </a:p>
          <a:p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For example, </a:t>
            </a:r>
            <a:r>
              <a:rPr lang="en-GB" sz="1900" b="1" dirty="0">
                <a:latin typeface="Times New Roman" pitchFamily="18" charset="0"/>
                <a:cs typeface="Times New Roman" pitchFamily="18" charset="0"/>
              </a:rPr>
              <a:t>1500 baud rate</a:t>
            </a:r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 illustrates that the channel state can alter </a:t>
            </a:r>
            <a:r>
              <a:rPr lang="en-GB" sz="1900" dirty="0" err="1"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900" b="1" dirty="0">
                <a:latin typeface="Times New Roman" pitchFamily="18" charset="0"/>
                <a:cs typeface="Times New Roman" pitchFamily="18" charset="0"/>
              </a:rPr>
              <a:t>1500 times per second</a:t>
            </a:r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900" dirty="0" smtClean="0"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en-GB" sz="1900" dirty="0">
                <a:latin typeface="Times New Roman" pitchFamily="18" charset="0"/>
                <a:cs typeface="Times New Roman" pitchFamily="18" charset="0"/>
              </a:rPr>
              <a:t>second.</a:t>
            </a:r>
            <a:endParaRPr lang="en-GB" altLang="x-none" sz="1900" dirty="0"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724400"/>
            <a:ext cx="6629400" cy="152400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2315292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52</TotalTime>
  <Words>2090</Words>
  <Application>Microsoft Office PowerPoint</Application>
  <PresentationFormat>On-screen Show (4:3)</PresentationFormat>
  <Paragraphs>197</Paragraphs>
  <Slides>24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PowerPoint Presentation</vt:lpstr>
      <vt:lpstr>PowerPoint Presentation</vt:lpstr>
      <vt:lpstr>PowerPoint Presentation</vt:lpstr>
      <vt:lpstr>PowerPoint Presentation</vt:lpstr>
      <vt:lpstr>  Standards  </vt:lpstr>
      <vt:lpstr>PowerPoint Presentation</vt:lpstr>
      <vt:lpstr>PowerPoint Presentation</vt:lpstr>
      <vt:lpstr>PowerPoint Presentation</vt:lpstr>
      <vt:lpstr>PowerPoint Presentation</vt:lpstr>
      <vt:lpstr>Bit Rate Vs Baud Rate</vt:lpstr>
      <vt:lpstr>Modes of Communication</vt:lpstr>
      <vt:lpstr>Simplex</vt:lpstr>
      <vt:lpstr>Half-duplex</vt:lpstr>
      <vt:lpstr>Full Duplex</vt:lpstr>
      <vt:lpstr>Analog Signal</vt:lpstr>
      <vt:lpstr>Advantages of Analog Signals</vt:lpstr>
      <vt:lpstr>Digital Signal</vt:lpstr>
      <vt:lpstr>Characteristics of Digital Signals</vt:lpstr>
      <vt:lpstr>PowerPoint Presentation</vt:lpstr>
      <vt:lpstr>Analog and Digital data</vt:lpstr>
      <vt:lpstr>PowerPoint Presentation</vt:lpstr>
      <vt:lpstr>Analog transmission</vt:lpstr>
      <vt:lpstr>Digital transmission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2006-08-16T00:00:00Z</dcterms:created>
  <dcterms:modified xsi:type="dcterms:W3CDTF">2025-01-11T05:25:33Z</dcterms:modified>
</cp:coreProperties>
</file>