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15" r:id="rId1"/>
  </p:sldMasterIdLst>
  <p:notesMasterIdLst>
    <p:notesMasterId r:id="rId26"/>
  </p:notesMasterIdLst>
  <p:handoutMasterIdLst>
    <p:handoutMasterId r:id="rId27"/>
  </p:handoutMasterIdLst>
  <p:sldIdLst>
    <p:sldId id="342" r:id="rId2"/>
    <p:sldId id="341" r:id="rId3"/>
    <p:sldId id="312" r:id="rId4"/>
    <p:sldId id="284" r:id="rId5"/>
    <p:sldId id="315" r:id="rId6"/>
    <p:sldId id="328" r:id="rId7"/>
    <p:sldId id="316" r:id="rId8"/>
    <p:sldId id="337" r:id="rId9"/>
    <p:sldId id="329" r:id="rId10"/>
    <p:sldId id="317" r:id="rId11"/>
    <p:sldId id="338" r:id="rId12"/>
    <p:sldId id="330" r:id="rId13"/>
    <p:sldId id="319" r:id="rId14"/>
    <p:sldId id="334" r:id="rId15"/>
    <p:sldId id="331" r:id="rId16"/>
    <p:sldId id="321" r:id="rId17"/>
    <p:sldId id="322" r:id="rId18"/>
    <p:sldId id="324" r:id="rId19"/>
    <p:sldId id="326" r:id="rId20"/>
    <p:sldId id="327" r:id="rId21"/>
    <p:sldId id="332" r:id="rId22"/>
    <p:sldId id="323" r:id="rId23"/>
    <p:sldId id="333" r:id="rId24"/>
    <p:sldId id="339" r:id="rId25"/>
  </p:sldIdLst>
  <p:sldSz cx="9144000" cy="5143500" type="screen16x9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30" autoAdjust="0"/>
    <p:restoredTop sz="87621" autoAdjust="0"/>
  </p:normalViewPr>
  <p:slideViewPr>
    <p:cSldViewPr>
      <p:cViewPr varScale="1">
        <p:scale>
          <a:sx n="75" d="100"/>
          <a:sy n="75" d="100"/>
        </p:scale>
        <p:origin x="1128" y="6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Impact of Free Jets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52610F-23A9-4D1B-BB16-A4570D418B1F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Dr. Rambabu Palaka, Asst. Professor, BVRIT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17D3E9-43FD-4675-8D75-A4BCBC8483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035692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r>
              <a:rPr lang="en-US"/>
              <a:t>Impact of Free Jets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A8ADFD5B-A66C-449C-B6E8-FB716D07777D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r>
              <a:rPr lang="en-US"/>
              <a:t>Dr. Rambabu Palaka, Asst. Professor, BVRIT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CA5D3BF3-D352-46FC-8343-31F56E673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261102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3498110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314451"/>
            <a:ext cx="7772400" cy="137232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2708705"/>
            <a:ext cx="7772400" cy="899778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3714750"/>
            <a:ext cx="9147765" cy="1434066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algn="ctr"/>
            <a:fld id="{047E157E-8DCB-4F70-A0AF-5EB586A91DD4}" type="datetime1">
              <a:rPr lang="en-US" smtClean="0">
                <a:solidFill>
                  <a:srgbClr val="FFFFFF"/>
                </a:solidFill>
              </a:rPr>
              <a:pPr algn="ctr"/>
              <a:t>1/13/2025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F82E0A0-C266-4798-8C8F-B9F91E9DA37E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10997"/>
            <a:ext cx="8229600" cy="328955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en-US" smtClean="0"/>
              <a:pPr/>
              <a:t>1/13/2025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05980"/>
            <a:ext cx="1777470" cy="419457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324600" cy="419457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en-US" smtClean="0"/>
              <a:pPr/>
              <a:t>1/13/2025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en-US" smtClean="0"/>
              <a:pPr/>
              <a:t>1/13/2025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794784"/>
            <a:ext cx="7772400" cy="13716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198784"/>
            <a:ext cx="4572000" cy="1091166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F9F07-3BC7-4570-B054-79111B0A380C}" type="datetime1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lang="en-US" sz="2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en-US" smtClean="0"/>
              <a:pPr/>
              <a:t>1/13/2025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057650"/>
            <a:ext cx="4040188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4057650"/>
            <a:ext cx="4041775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083221"/>
            <a:ext cx="4040188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083221"/>
            <a:ext cx="4041775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en-US" smtClean="0"/>
              <a:pPr/>
              <a:t>1/13/2025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DB5D-B7A0-47E3-AD2D-B1A6F8614213}" type="datetime1">
              <a:rPr lang="en-US" smtClean="0"/>
              <a:pPr/>
              <a:t>1/13/2025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68126-03FC-49C0-B9B8-2B561CCC3D90}" type="datetime1">
              <a:rPr lang="en-US" smtClean="0"/>
              <a:pPr/>
              <a:t>1/13/2025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7CB7D-F184-43C7-B6FD-03D728E1BBFF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57600"/>
            <a:ext cx="7481776" cy="3429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4016327"/>
            <a:ext cx="3974592" cy="6858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05740"/>
            <a:ext cx="7479792" cy="3429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4805958"/>
            <a:ext cx="1920240" cy="274320"/>
          </a:xfrm>
        </p:spPr>
        <p:txBody>
          <a:bodyPr/>
          <a:lstStyle/>
          <a:p>
            <a:fld id="{F49A8198-4617-485E-9585-4840B69DBBA6}" type="datetime1">
              <a:rPr lang="en-US" smtClean="0"/>
              <a:pPr/>
              <a:t>1/13/2025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4082552"/>
            <a:ext cx="7162800" cy="486174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42476"/>
            <a:ext cx="8686800" cy="329184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4606EA6-EFEA-4C30-9264-4F9291A5780D}" type="datetime1">
              <a:rPr lang="en-US" smtClean="0"/>
              <a:pPr/>
              <a:t>1/13/2025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4805958"/>
            <a:ext cx="2350681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lang="en-US" sz="28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648842"/>
            <a:ext cx="8075432" cy="422004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110997"/>
            <a:ext cx="8229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4805958"/>
            <a:ext cx="1920240" cy="27432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4606EA6-EFEA-4C30-9264-4F9291A5780D}" type="datetime1">
              <a:rPr lang="en-US" smtClean="0"/>
              <a:pPr/>
              <a:t>1/13/2025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4805958"/>
            <a:ext cx="2350681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4805958"/>
            <a:ext cx="36576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71551"/>
            <a:ext cx="7772400" cy="1728788"/>
          </a:xfrm>
        </p:spPr>
        <p:txBody>
          <a:bodyPr>
            <a:normAutofit/>
          </a:bodyPr>
          <a:lstStyle/>
          <a:p>
            <a:r>
              <a:rPr lang="en-US" sz="2700" dirty="0"/>
              <a:t>YASHODA TECHNICAL CAMPUS </a:t>
            </a:r>
            <a:br>
              <a:rPr lang="en-US" sz="2700" dirty="0"/>
            </a:br>
            <a:r>
              <a:rPr lang="en-US" sz="2700" dirty="0"/>
              <a:t>FACULTY OF POLYTECHNIC SATARA 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tx1"/>
                </a:solidFill>
              </a:rPr>
              <a:t>Subject –Fluid Mechanics(22445)</a:t>
            </a:r>
          </a:p>
          <a:p>
            <a:r>
              <a:rPr lang="en-US" dirty="0">
                <a:solidFill>
                  <a:schemeClr val="tx1"/>
                </a:solidFill>
              </a:rPr>
              <a:t>Name of faculty –A.A. Jagtap </a:t>
            </a:r>
          </a:p>
        </p:txBody>
      </p:sp>
    </p:spTree>
    <p:extLst>
      <p:ext uri="{BB962C8B-B14F-4D97-AF65-F5344CB8AC3E}">
        <p14:creationId xmlns:p14="http://schemas.microsoft.com/office/powerpoint/2010/main" val="3841159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Force exerted by the jet on a stationary plate</a:t>
            </a:r>
            <a:endParaRPr lang="en-US" sz="32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1428750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Plate is Curved and Jet strikes at Centre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91050" y="1685925"/>
            <a:ext cx="4476750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52400" y="3297019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B050"/>
                </a:solidFill>
              </a:rPr>
              <a:t>F = </a:t>
            </a:r>
            <a:r>
              <a:rPr lang="en-US" sz="36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Symbol"/>
              </a:rPr>
              <a:t></a:t>
            </a:r>
            <a:r>
              <a:rPr lang="en-US" sz="36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aV</a:t>
            </a:r>
            <a:r>
              <a:rPr lang="en-US" sz="3600" b="1" baseline="30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en-US" sz="36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(1+ </a:t>
            </a:r>
            <a:r>
              <a:rPr lang="en-US" sz="36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cos</a:t>
            </a:r>
            <a:r>
              <a:rPr lang="en-US" sz="36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Symbol"/>
              </a:rPr>
              <a:t></a:t>
            </a:r>
            <a:r>
              <a:rPr lang="en-US" sz="36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3600" b="1" baseline="300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Force exerted by the jet on a 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moving plate</a:t>
            </a:r>
            <a:endParaRPr lang="en-US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1428750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Plate is Curved and Jet strikes at Centre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2800350"/>
            <a:ext cx="518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F = </a:t>
            </a:r>
            <a:r>
              <a:rPr lang="en-US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</a:t>
            </a:r>
            <a:r>
              <a:rPr lang="en-US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a(V-U)</a:t>
            </a:r>
            <a:r>
              <a:rPr lang="en-US" sz="36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en-US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(1+ </a:t>
            </a:r>
            <a:r>
              <a:rPr lang="en-US" sz="3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cos</a:t>
            </a:r>
            <a:r>
              <a:rPr lang="en-US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</a:t>
            </a:r>
            <a:r>
              <a:rPr lang="en-US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3600" b="1" baseline="30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1422832"/>
            <a:ext cx="3200400" cy="3511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209550"/>
            <a:ext cx="8763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latin typeface="Arial" pitchFamily="34" charset="0"/>
                <a:cs typeface="Arial" pitchFamily="34" charset="0"/>
              </a:rPr>
              <a:t>Problems:</a:t>
            </a:r>
          </a:p>
          <a:p>
            <a:pPr marL="342900" indent="-342900" algn="just">
              <a:buAutoNum type="arabicPeriod"/>
            </a:pPr>
            <a:r>
              <a:rPr lang="en-US" dirty="0">
                <a:latin typeface="Arial" pitchFamily="34" charset="0"/>
                <a:cs typeface="Arial" pitchFamily="34" charset="0"/>
              </a:rPr>
              <a:t>A jet of water of diameter 50 mm strikes a stationary, symmetrical curved plate with a velocity of 40 m/s. Find the force extended by the jet at the centre of plate along its axis if the jet is deflected through 120</a:t>
            </a:r>
            <a:r>
              <a:rPr lang="en-US" baseline="30000" dirty="0">
                <a:latin typeface="Arial" pitchFamily="34" charset="0"/>
                <a:cs typeface="Arial" pitchFamily="34" charset="0"/>
              </a:rPr>
              <a:t>0</a:t>
            </a:r>
            <a:r>
              <a:rPr lang="en-US" dirty="0">
                <a:latin typeface="Arial" pitchFamily="34" charset="0"/>
                <a:cs typeface="Arial" pitchFamily="34" charset="0"/>
              </a:rPr>
              <a:t> at the outlet of the curved plate</a:t>
            </a:r>
          </a:p>
          <a:p>
            <a:pPr marL="342900" indent="-342900" algn="just">
              <a:buAutoNum type="arabicPeriod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AutoNum type="arabicPeriod"/>
            </a:pPr>
            <a:r>
              <a:rPr lang="en-US" dirty="0">
                <a:latin typeface="Arial" pitchFamily="34" charset="0"/>
                <a:cs typeface="Arial" pitchFamily="34" charset="0"/>
              </a:rPr>
              <a:t>A jet of water from a nozzle is deflected through 60</a:t>
            </a:r>
            <a:r>
              <a:rPr lang="en-US" baseline="30000" dirty="0">
                <a:latin typeface="Arial" pitchFamily="34" charset="0"/>
                <a:cs typeface="Arial" pitchFamily="34" charset="0"/>
              </a:rPr>
              <a:t>0</a:t>
            </a:r>
            <a:r>
              <a:rPr lang="en-US" dirty="0">
                <a:latin typeface="Arial" pitchFamily="34" charset="0"/>
                <a:cs typeface="Arial" pitchFamily="34" charset="0"/>
              </a:rPr>
              <a:t> from its direction by a curved plate to which water enters tangentially without shock with a velocity of 30m/s and leaver with a velocity of 25 m/s. If the discharge from the nozzle is 0.8 kg/s, calculate the magnitude and direction of resultant force on the vane.</a:t>
            </a:r>
          </a:p>
          <a:p>
            <a:pPr marL="342900" indent="-342900" algn="just">
              <a:buAutoNum type="arabicPeriod"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Force exerted by the jet on a stationary plate</a:t>
            </a:r>
            <a:br>
              <a:rPr lang="en-US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(Symmetrical Plate)</a:t>
            </a:r>
            <a:endParaRPr lang="en-US" sz="32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1428750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Plate is Curved and Jet strikes at tip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58510" y="1333500"/>
            <a:ext cx="368549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52400" y="2763619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B050"/>
                </a:solidFill>
              </a:rPr>
              <a:t>F</a:t>
            </a:r>
            <a:r>
              <a:rPr lang="en-US" sz="3600" b="1" baseline="-25000" dirty="0">
                <a:solidFill>
                  <a:srgbClr val="00B050"/>
                </a:solidFill>
              </a:rPr>
              <a:t>x</a:t>
            </a:r>
            <a:r>
              <a:rPr lang="en-US" sz="3600" b="1" dirty="0">
                <a:solidFill>
                  <a:srgbClr val="00B050"/>
                </a:solidFill>
              </a:rPr>
              <a:t> = 2</a:t>
            </a:r>
            <a:r>
              <a:rPr lang="en-US" sz="36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Symbol"/>
              </a:rPr>
              <a:t></a:t>
            </a:r>
            <a:r>
              <a:rPr lang="en-US" sz="36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aV</a:t>
            </a:r>
            <a:r>
              <a:rPr lang="en-US" sz="3600" b="1" baseline="30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en-US" sz="36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cos</a:t>
            </a:r>
            <a:r>
              <a:rPr lang="en-US" sz="36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Symbol"/>
              </a:rPr>
              <a:t></a:t>
            </a:r>
            <a:endParaRPr lang="en-US" sz="3600" b="1" baseline="300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Force exerted by the jet on a stationary plate</a:t>
            </a:r>
            <a:br>
              <a:rPr lang="en-US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(Unsymmetrical Plate)</a:t>
            </a:r>
            <a:endParaRPr lang="en-US" sz="32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1428750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Plate is Curved and Jet strikes at tip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2763619"/>
            <a:ext cx="624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B050"/>
                </a:solidFill>
              </a:rPr>
              <a:t>F</a:t>
            </a:r>
            <a:r>
              <a:rPr lang="en-US" sz="3600" b="1" baseline="-25000" dirty="0">
                <a:solidFill>
                  <a:srgbClr val="00B050"/>
                </a:solidFill>
              </a:rPr>
              <a:t>x</a:t>
            </a:r>
            <a:r>
              <a:rPr lang="en-US" sz="3600" b="1" dirty="0">
                <a:solidFill>
                  <a:srgbClr val="00B050"/>
                </a:solidFill>
              </a:rPr>
              <a:t> = </a:t>
            </a:r>
            <a:r>
              <a:rPr lang="en-US" sz="36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Symbol"/>
              </a:rPr>
              <a:t></a:t>
            </a:r>
            <a:r>
              <a:rPr lang="en-US" sz="36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aV</a:t>
            </a:r>
            <a:r>
              <a:rPr lang="en-US" sz="3600" b="1" baseline="30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en-US" sz="36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36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cos</a:t>
            </a:r>
            <a:r>
              <a:rPr lang="en-US" sz="36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Symbol"/>
              </a:rPr>
              <a:t> + </a:t>
            </a:r>
            <a:r>
              <a:rPr lang="en-US" sz="36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cos</a:t>
            </a:r>
            <a:r>
              <a:rPr lang="en-US" sz="36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Symbol"/>
              </a:rPr>
              <a:t>)</a:t>
            </a:r>
            <a:endParaRPr lang="en-US" sz="3600" b="1" baseline="300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1276350"/>
            <a:ext cx="3333750" cy="386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209550"/>
            <a:ext cx="8763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latin typeface="Arial" pitchFamily="34" charset="0"/>
                <a:cs typeface="Arial" pitchFamily="34" charset="0"/>
              </a:rPr>
              <a:t>Problems:</a:t>
            </a:r>
          </a:p>
          <a:p>
            <a:pPr algn="just"/>
            <a:r>
              <a:rPr lang="en-US" dirty="0">
                <a:latin typeface="Arial" pitchFamily="34" charset="0"/>
                <a:cs typeface="Arial" pitchFamily="34" charset="0"/>
              </a:rPr>
              <a:t>1. A jet of water strikes a stationery curved plate tangentially at one end at an angle of 30</a:t>
            </a:r>
            <a:r>
              <a:rPr lang="en-US" baseline="30000" dirty="0">
                <a:latin typeface="Arial" pitchFamily="34" charset="0"/>
                <a:cs typeface="Arial" pitchFamily="34" charset="0"/>
              </a:rPr>
              <a:t>0</a:t>
            </a:r>
            <a:r>
              <a:rPr lang="en-US" dirty="0">
                <a:latin typeface="Arial" pitchFamily="34" charset="0"/>
                <a:cs typeface="Arial" pitchFamily="34" charset="0"/>
              </a:rPr>
              <a:t> . The jet of 75 mm diameter has a velocity of 30 m/s. The jet leaves at the other end at angle of 20</a:t>
            </a:r>
            <a:r>
              <a:rPr lang="en-US" baseline="30000" dirty="0">
                <a:latin typeface="Arial" pitchFamily="34" charset="0"/>
                <a:cs typeface="Arial" pitchFamily="34" charset="0"/>
              </a:rPr>
              <a:t>0 </a:t>
            </a:r>
            <a:r>
              <a:rPr lang="en-US" dirty="0">
                <a:latin typeface="Arial" pitchFamily="34" charset="0"/>
                <a:cs typeface="Arial" pitchFamily="34" charset="0"/>
              </a:rPr>
              <a:t>to the horizontal. Determine the magnitude of force exerted along ‘x’ and ‘y’ directions.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57150"/>
            <a:ext cx="5000625" cy="47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228600" y="133350"/>
            <a:ext cx="5943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Force exerted by the jet on a moving plate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51435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602218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Considering Relative Velocity,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1805285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en-US" sz="2400" b="1" baseline="-25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2400" b="1" dirty="0">
                <a:solidFill>
                  <a:srgbClr val="00B050"/>
                </a:solidFill>
              </a:rPr>
              <a:t> = 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Symbol"/>
              </a:rPr>
              <a:t>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aV</a:t>
            </a:r>
            <a:r>
              <a:rPr lang="en-US" sz="2400" b="1" baseline="-25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r1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(V</a:t>
            </a:r>
            <a:r>
              <a:rPr lang="en-US" sz="2400" b="1" baseline="-25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r1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cos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Symbol"/>
              </a:rPr>
              <a:t></a:t>
            </a:r>
            <a:r>
              <a:rPr lang="en-US" sz="2400" b="1" baseline="-25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+ V</a:t>
            </a:r>
            <a:r>
              <a:rPr lang="en-US" sz="2400" b="1" baseline="-25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r2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cos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Symbol"/>
              </a:rPr>
              <a:t>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8600" y="2643485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en-US" sz="2400" b="1" baseline="-25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2400" b="1" dirty="0">
                <a:solidFill>
                  <a:srgbClr val="00B050"/>
                </a:solidFill>
              </a:rPr>
              <a:t> = 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Symbol"/>
              </a:rPr>
              <a:t>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aV</a:t>
            </a:r>
            <a:r>
              <a:rPr lang="en-US" sz="2400" b="1" baseline="-25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r1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(V</a:t>
            </a:r>
            <a:r>
              <a:rPr lang="en-US" sz="2400" b="1" baseline="-25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W1 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+ V</a:t>
            </a:r>
            <a:r>
              <a:rPr lang="en-US" sz="2400" b="1" baseline="-25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W2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86000" y="226248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OR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8600" y="1352550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If 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 &lt; 90</a:t>
            </a:r>
            <a:r>
              <a:rPr lang="en-US" sz="24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0</a:t>
            </a:r>
            <a:endParaRPr lang="en-US" sz="3200" b="1" baseline="30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133350"/>
            <a:ext cx="4419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Force exerted by the jet on a moving plate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428750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If 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 = 90</a:t>
            </a:r>
            <a:r>
              <a:rPr lang="en-US" sz="24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0</a:t>
            </a:r>
            <a:endParaRPr lang="en-US" sz="3200" b="1" baseline="30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51435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449818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Considering Relative Velocity,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1953220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en-US" sz="2400" b="1" baseline="-25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2400" b="1" dirty="0">
                <a:solidFill>
                  <a:srgbClr val="00B050"/>
                </a:solidFill>
              </a:rPr>
              <a:t> = 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Symbol"/>
              </a:rPr>
              <a:t>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aV</a:t>
            </a:r>
            <a:r>
              <a:rPr lang="en-US" sz="2400" b="1" baseline="-25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r1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(V</a:t>
            </a:r>
            <a:r>
              <a:rPr lang="en-US" sz="2400" b="1" baseline="-25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r1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cos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Symbol"/>
              </a:rPr>
              <a:t></a:t>
            </a:r>
            <a:r>
              <a:rPr lang="en-US" sz="2400" b="1" baseline="-25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– V</a:t>
            </a:r>
            <a:r>
              <a:rPr lang="en-US" sz="2400" b="1" baseline="-25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r2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cos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Symbol"/>
              </a:rPr>
              <a:t>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4400" y="249108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OR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8600" y="2948285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en-US" sz="2400" b="1" baseline="-25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2400" b="1" dirty="0">
                <a:solidFill>
                  <a:srgbClr val="00B050"/>
                </a:solidFill>
              </a:rPr>
              <a:t> = 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Symbol"/>
              </a:rPr>
              <a:t>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aV</a:t>
            </a:r>
            <a:r>
              <a:rPr lang="en-US" sz="2400" b="1" baseline="-25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r1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(V</a:t>
            </a:r>
            <a:r>
              <a:rPr lang="en-US" sz="2400" b="1" baseline="-25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W1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209550"/>
            <a:ext cx="2895600" cy="4581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133350"/>
            <a:ext cx="4419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Force exerted by the jet on a moving plate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428750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If 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 = 90</a:t>
            </a:r>
            <a:r>
              <a:rPr lang="en-US" sz="24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0</a:t>
            </a:r>
            <a:endParaRPr lang="en-US" sz="3200" b="1" baseline="30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51435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449818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Considering Relative Velocity,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1953220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en-US" sz="2400" b="1" baseline="-25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2400" b="1" dirty="0">
                <a:solidFill>
                  <a:srgbClr val="00B050"/>
                </a:solidFill>
              </a:rPr>
              <a:t> = 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Symbol"/>
              </a:rPr>
              <a:t>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aV</a:t>
            </a:r>
            <a:r>
              <a:rPr lang="en-US" sz="2400" b="1" baseline="-25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r1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(V</a:t>
            </a:r>
            <a:r>
              <a:rPr lang="en-US" sz="2400" b="1" baseline="-25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r1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cos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Symbol"/>
              </a:rPr>
              <a:t></a:t>
            </a:r>
            <a:r>
              <a:rPr lang="en-US" sz="2400" b="1" baseline="-25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– V</a:t>
            </a:r>
            <a:r>
              <a:rPr lang="en-US" sz="2400" b="1" baseline="-25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r2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cos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Symbol"/>
              </a:rPr>
              <a:t>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4400" y="249108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OR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8600" y="2948285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en-US" sz="2400" b="1" baseline="-25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2400" b="1" dirty="0">
                <a:solidFill>
                  <a:srgbClr val="00B050"/>
                </a:solidFill>
              </a:rPr>
              <a:t> = 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Symbol"/>
              </a:rPr>
              <a:t>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aV</a:t>
            </a:r>
            <a:r>
              <a:rPr lang="en-US" sz="2400" b="1" baseline="-25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r1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(V</a:t>
            </a:r>
            <a:r>
              <a:rPr lang="en-US" sz="2400" b="1" baseline="-25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W1 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en-US" sz="2400" b="1" baseline="-25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en-US" sz="2400" b="1" baseline="-25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W2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1150" y="247650"/>
            <a:ext cx="352425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133350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Impact of jet on a series of flat vanes mounted radially on the periphery of a circular  wheel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51435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05350" y="666750"/>
            <a:ext cx="4362450" cy="412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381000" y="2105620"/>
            <a:ext cx="434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00B050"/>
                </a:solidFill>
              </a:rPr>
              <a:t>F = </a:t>
            </a:r>
            <a:r>
              <a:rPr lang="en-US" sz="5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Symbol"/>
              </a:rPr>
              <a:t></a:t>
            </a:r>
            <a:r>
              <a:rPr lang="en-US" sz="54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aV</a:t>
            </a:r>
            <a:r>
              <a:rPr lang="en-US" sz="5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(V-U)</a:t>
            </a:r>
            <a:endParaRPr lang="en-US" sz="5400" b="1" baseline="300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85800"/>
            <a:ext cx="6858000" cy="390842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alt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CO: 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Describe the concept of Impact of jet on plate in various condition</a:t>
            </a:r>
            <a:br>
              <a:rPr lang="en-US" altLang="en-US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solidFill>
                  <a:srgbClr val="0070C0"/>
                </a:solidFill>
                <a:latin typeface="Algerian" pitchFamily="82" charset="0"/>
              </a:rPr>
              <a:t>                     </a:t>
            </a:r>
          </a:p>
          <a:p>
            <a:pPr>
              <a:buNone/>
            </a:pPr>
            <a:r>
              <a:rPr lang="en-US" dirty="0">
                <a:solidFill>
                  <a:srgbClr val="0070C0"/>
                </a:solidFill>
                <a:latin typeface="Algerian" pitchFamily="82" charset="0"/>
              </a:rPr>
              <a:t>                              </a:t>
            </a:r>
          </a:p>
          <a:p>
            <a:pPr>
              <a:buNone/>
            </a:pPr>
            <a:r>
              <a:rPr lang="en-US" dirty="0">
                <a:solidFill>
                  <a:srgbClr val="0070C0"/>
                </a:solidFill>
                <a:latin typeface="Algerian" pitchFamily="82" charset="0"/>
              </a:rPr>
              <a:t>Chapter-04</a:t>
            </a:r>
          </a:p>
          <a:p>
            <a:pPr>
              <a:buNone/>
            </a:pPr>
            <a:r>
              <a:rPr lang="en-US" dirty="0">
                <a:solidFill>
                  <a:srgbClr val="0070C0"/>
                </a:solidFill>
                <a:latin typeface="Algerian" pitchFamily="82" charset="0"/>
              </a:rPr>
              <a:t>                    IMPACT OF JET</a:t>
            </a:r>
          </a:p>
          <a:p>
            <a:pPr>
              <a:buNone/>
            </a:pPr>
            <a:endParaRPr lang="en-US" dirty="0">
              <a:solidFill>
                <a:srgbClr val="0070C0"/>
              </a:solidFill>
              <a:latin typeface="Algerian" pitchFamily="82" charset="0"/>
            </a:endParaRPr>
          </a:p>
          <a:p>
            <a:pPr>
              <a:buNone/>
            </a:pPr>
            <a:endParaRPr lang="en-US" dirty="0">
              <a:solidFill>
                <a:srgbClr val="0070C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89652" y="666750"/>
            <a:ext cx="4478148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228600" y="133350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Impact of jet on a series of flat vanes mounted radially on the periphery of a circular  wheel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51435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2419350"/>
            <a:ext cx="518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B050"/>
                </a:solidFill>
              </a:rPr>
              <a:t>F = </a:t>
            </a:r>
            <a:r>
              <a:rPr lang="en-US" sz="32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Symbol"/>
              </a:rPr>
              <a:t></a:t>
            </a:r>
            <a:r>
              <a:rPr lang="en-US" sz="32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aV</a:t>
            </a:r>
            <a:r>
              <a:rPr lang="en-US" sz="32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(V-U) (1+ </a:t>
            </a:r>
            <a:r>
              <a:rPr lang="en-US" sz="32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cos</a:t>
            </a:r>
            <a:r>
              <a:rPr lang="en-US" sz="32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Symbol"/>
              </a:rPr>
              <a:t></a:t>
            </a:r>
            <a:r>
              <a:rPr lang="en-US" sz="32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3200" b="1" baseline="300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209550"/>
            <a:ext cx="8763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latin typeface="Arial" pitchFamily="34" charset="0"/>
                <a:cs typeface="Arial" pitchFamily="34" charset="0"/>
              </a:rPr>
              <a:t>Problems:</a:t>
            </a:r>
          </a:p>
          <a:p>
            <a:pPr algn="just"/>
            <a:r>
              <a:rPr lang="en-US" dirty="0">
                <a:latin typeface="Arial" pitchFamily="34" charset="0"/>
                <a:cs typeface="Arial" pitchFamily="34" charset="0"/>
              </a:rPr>
              <a:t>1. A jet of water of diameter 75 mm strikes a curved plate at its centre with a velocity of 25 m/s. The curved plate is moving with a velocity of 10 m/s along the direction of jet. If the jet gets deflected through 165</a:t>
            </a:r>
            <a:r>
              <a:rPr lang="en-US" baseline="30000" dirty="0">
                <a:latin typeface="Arial" pitchFamily="34" charset="0"/>
                <a:cs typeface="Arial" pitchFamily="34" charset="0"/>
              </a:rPr>
              <a:t>0</a:t>
            </a:r>
            <a:r>
              <a:rPr lang="en-US" dirty="0">
                <a:latin typeface="Arial" pitchFamily="34" charset="0"/>
                <a:cs typeface="Arial" pitchFamily="34" charset="0"/>
              </a:rPr>
              <a:t> in the smooth vane, compute.</a:t>
            </a:r>
          </a:p>
          <a:p>
            <a:pPr algn="just"/>
            <a:r>
              <a:rPr lang="en-US" dirty="0">
                <a:latin typeface="Arial" pitchFamily="34" charset="0"/>
                <a:cs typeface="Arial" pitchFamily="34" charset="0"/>
              </a:rPr>
              <a:t>a) Force exerted by the jet.</a:t>
            </a:r>
          </a:p>
          <a:p>
            <a:pPr algn="just"/>
            <a:r>
              <a:rPr lang="en-US" dirty="0">
                <a:latin typeface="Arial" pitchFamily="34" charset="0"/>
                <a:cs typeface="Arial" pitchFamily="34" charset="0"/>
              </a:rPr>
              <a:t>b) Power of jet.</a:t>
            </a:r>
          </a:p>
          <a:p>
            <a:pPr algn="just"/>
            <a:r>
              <a:rPr lang="en-US" dirty="0">
                <a:latin typeface="Arial" pitchFamily="34" charset="0"/>
                <a:cs typeface="Arial" pitchFamily="34" charset="0"/>
              </a:rPr>
              <a:t>c) Efficiency of jet.</a:t>
            </a:r>
          </a:p>
          <a:p>
            <a:pPr algn="just"/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>
                <a:latin typeface="Arial" pitchFamily="34" charset="0"/>
                <a:cs typeface="Arial" pitchFamily="34" charset="0"/>
              </a:rPr>
              <a:t>2. A jet of water impinges a curved plate with a velocity of 20 m/s making an angle of 20</a:t>
            </a:r>
            <a:r>
              <a:rPr lang="en-US" baseline="30000" dirty="0">
                <a:latin typeface="Arial" pitchFamily="34" charset="0"/>
                <a:cs typeface="Arial" pitchFamily="34" charset="0"/>
              </a:rPr>
              <a:t>0 </a:t>
            </a:r>
            <a:r>
              <a:rPr lang="en-US" dirty="0">
                <a:latin typeface="Arial" pitchFamily="34" charset="0"/>
                <a:cs typeface="Arial" pitchFamily="34" charset="0"/>
              </a:rPr>
              <a:t>with the direction of motion of vane at inlet and leaves at 130</a:t>
            </a:r>
            <a:r>
              <a:rPr lang="en-US" baseline="30000" dirty="0">
                <a:latin typeface="Arial" pitchFamily="34" charset="0"/>
                <a:cs typeface="Arial" pitchFamily="34" charset="0"/>
              </a:rPr>
              <a:t>0 </a:t>
            </a:r>
            <a:r>
              <a:rPr lang="en-US" dirty="0">
                <a:latin typeface="Arial" pitchFamily="34" charset="0"/>
                <a:cs typeface="Arial" pitchFamily="34" charset="0"/>
              </a:rPr>
              <a:t>to the direction of motion at outlet. The vane is moving with a velocity of 10 m/s. Compute.</a:t>
            </a:r>
          </a:p>
          <a:p>
            <a:pPr algn="just"/>
            <a:r>
              <a:rPr lang="en-US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dirty="0">
                <a:latin typeface="Arial" pitchFamily="34" charset="0"/>
                <a:cs typeface="Arial" pitchFamily="34" charset="0"/>
              </a:rPr>
              <a:t>) Vane angles, so that water enters and leaves without shock.</a:t>
            </a:r>
          </a:p>
          <a:p>
            <a:pPr algn="just"/>
            <a:r>
              <a:rPr lang="en-US" dirty="0">
                <a:latin typeface="Arial" pitchFamily="34" charset="0"/>
                <a:cs typeface="Arial" pitchFamily="34" charset="0"/>
              </a:rPr>
              <a:t>ii) Work done per unit mass flow rate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1123950"/>
            <a:ext cx="5070255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228600" y="133350"/>
            <a:ext cx="8458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Force exerted by the jet on a moving plate (PELTON WHEEL)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51435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893623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Considering Relative Velocity,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1339155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en-US" sz="2400" b="1" baseline="-25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2400" b="1" dirty="0">
                <a:solidFill>
                  <a:srgbClr val="00B050"/>
                </a:solidFill>
              </a:rPr>
              <a:t> = 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Symbol"/>
              </a:rPr>
              <a:t>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aV</a:t>
            </a:r>
            <a:r>
              <a:rPr lang="en-US" sz="2400" b="1" baseline="-25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r1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(V</a:t>
            </a:r>
            <a:r>
              <a:rPr lang="en-US" sz="2400" b="1" baseline="-25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r1  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– V</a:t>
            </a:r>
            <a:r>
              <a:rPr lang="en-US" sz="2400" b="1" baseline="-25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r2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cos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Symbol"/>
              </a:rPr>
              <a:t>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4400" y="187702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OR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8600" y="2338685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en-US" sz="2400" b="1" baseline="-25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2400" b="1" dirty="0">
                <a:solidFill>
                  <a:srgbClr val="00B050"/>
                </a:solidFill>
              </a:rPr>
              <a:t> = 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Symbol"/>
              </a:rPr>
              <a:t>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aV</a:t>
            </a:r>
            <a:r>
              <a:rPr lang="en-US" sz="2400" b="1" baseline="-25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r1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(V</a:t>
            </a:r>
            <a:r>
              <a:rPr lang="en-US" sz="2400" b="1" baseline="-25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W1 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– V</a:t>
            </a:r>
            <a:r>
              <a:rPr lang="en-US" sz="2400" b="1" baseline="-25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W2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8600" y="3257550"/>
            <a:ext cx="556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Work done / sec = </a:t>
            </a:r>
            <a:r>
              <a:rPr lang="en-US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Symbol"/>
              </a:rPr>
              <a:t>F.U</a:t>
            </a:r>
            <a:endParaRPr lang="en-US" sz="2000" b="1" baseline="300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3771840"/>
            <a:ext cx="556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Power = F. U</a:t>
            </a:r>
            <a:endParaRPr lang="en-US" sz="2000" b="1" baseline="300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828800" y="4152840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Symbol"/>
              </a:rPr>
              <a:t>F.U</a:t>
            </a:r>
            <a:endParaRPr lang="en-US" sz="2000" b="1" baseline="300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28800" y="4533840"/>
            <a:ext cx="350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Symbol"/>
              </a:rPr>
              <a:t>½ mV</a:t>
            </a:r>
            <a:r>
              <a:rPr lang="en-US" sz="2000" b="1" baseline="30000" dirty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Symbol"/>
              </a:rPr>
              <a:t>2</a:t>
            </a:r>
            <a:endParaRPr lang="en-US" sz="2000" b="1" baseline="300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28600" y="4343460"/>
            <a:ext cx="15376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Efficiency  =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1905000" y="4551362"/>
            <a:ext cx="685800" cy="1588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209550"/>
            <a:ext cx="8763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latin typeface="Arial" pitchFamily="34" charset="0"/>
                <a:cs typeface="Arial" pitchFamily="34" charset="0"/>
              </a:rPr>
              <a:t>Problems:</a:t>
            </a:r>
          </a:p>
          <a:p>
            <a:pPr algn="just"/>
            <a:r>
              <a:rPr lang="en-US" dirty="0">
                <a:latin typeface="Arial" pitchFamily="34" charset="0"/>
                <a:cs typeface="Arial" pitchFamily="34" charset="0"/>
              </a:rPr>
              <a:t>1. A jet of water having a velocity of 35 m/s strikes a series of radial curved vanes mounted on a wheel. The wheel has 200 rpm. The jet makes 20</a:t>
            </a:r>
            <a:r>
              <a:rPr lang="en-US" baseline="30000" dirty="0">
                <a:latin typeface="Arial" pitchFamily="34" charset="0"/>
                <a:cs typeface="Arial" pitchFamily="34" charset="0"/>
              </a:rPr>
              <a:t>0</a:t>
            </a:r>
            <a:r>
              <a:rPr lang="en-US" dirty="0">
                <a:latin typeface="Arial" pitchFamily="34" charset="0"/>
                <a:cs typeface="Arial" pitchFamily="34" charset="0"/>
              </a:rPr>
              <a:t> with the tangent to wheel at inlet and leaves the wheel with a velocity of 5 m/s at 130</a:t>
            </a:r>
            <a:r>
              <a:rPr lang="en-US" baseline="30000" dirty="0">
                <a:latin typeface="Arial" pitchFamily="34" charset="0"/>
                <a:cs typeface="Arial" pitchFamily="34" charset="0"/>
              </a:rPr>
              <a:t>0</a:t>
            </a:r>
            <a:r>
              <a:rPr lang="en-US" dirty="0">
                <a:latin typeface="Arial" pitchFamily="34" charset="0"/>
                <a:cs typeface="Arial" pitchFamily="34" charset="0"/>
              </a:rPr>
              <a:t> to tangent to the wheel at outlet. The diameters of wheel are 1 m and 0.5 m. Find </a:t>
            </a:r>
          </a:p>
          <a:p>
            <a:pPr algn="just"/>
            <a:r>
              <a:rPr lang="en-US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dirty="0">
                <a:latin typeface="Arial" pitchFamily="34" charset="0"/>
                <a:cs typeface="Arial" pitchFamily="34" charset="0"/>
              </a:rPr>
              <a:t>) Vane angles at inlet and outlet for radially outward flow turbine.</a:t>
            </a:r>
          </a:p>
          <a:p>
            <a:pPr algn="just"/>
            <a:r>
              <a:rPr lang="en-US" dirty="0">
                <a:latin typeface="Arial" pitchFamily="34" charset="0"/>
                <a:cs typeface="Arial" pitchFamily="34" charset="0"/>
              </a:rPr>
              <a:t>ii) Work done</a:t>
            </a:r>
          </a:p>
          <a:p>
            <a:pPr algn="just"/>
            <a:r>
              <a:rPr lang="en-US" dirty="0">
                <a:latin typeface="Arial" pitchFamily="34" charset="0"/>
                <a:cs typeface="Arial" pitchFamily="34" charset="0"/>
              </a:rPr>
              <a:t>iii) Efficiency of the system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990600" y="1352550"/>
            <a:ext cx="8153400" cy="3276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000" dirty="0">
                <a:latin typeface="Algerian" pitchFamily="82" charset="0"/>
              </a:rPr>
              <a:t> </a:t>
            </a:r>
          </a:p>
          <a:p>
            <a:pPr algn="ctr">
              <a:buNone/>
            </a:pPr>
            <a:r>
              <a:rPr lang="en-US" sz="6000" dirty="0">
                <a:latin typeface="Algerian" pitchFamily="82" charset="0"/>
              </a:rPr>
              <a:t>THANK YOU</a:t>
            </a:r>
            <a:endParaRPr lang="en-IN" sz="6000" dirty="0"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Force exerted by the jet on a stationary plate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1428750"/>
            <a:ext cx="8534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28600" y="1352550"/>
            <a:ext cx="85344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Impact of Jets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The jet is a stream of liquid comes out from nozzle with a high velocity under constant pressure. </a:t>
            </a:r>
            <a:r>
              <a:rPr lang="en-US" dirty="0"/>
              <a:t>When the jet impinges on plates or vanes, its momentum is changed and a hydrodynamic force is exerted. Vane is a flat or curved plate fixed to the rim of the wheel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Force exerted by the jet on a stationary plate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>
                <a:latin typeface="Arial" pitchFamily="34" charset="0"/>
                <a:cs typeface="Arial" pitchFamily="34" charset="0"/>
              </a:rPr>
              <a:t>Plate is vertical to the jet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>
                <a:latin typeface="Arial" pitchFamily="34" charset="0"/>
                <a:cs typeface="Arial" pitchFamily="34" charset="0"/>
              </a:rPr>
              <a:t>Plate is inclined to the jet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>
                <a:latin typeface="Arial" pitchFamily="34" charset="0"/>
                <a:cs typeface="Arial" pitchFamily="34" charset="0"/>
              </a:rPr>
              <a:t>Plate is curved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Force exerted by the jet on a moving plate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>
                <a:latin typeface="Arial" pitchFamily="34" charset="0"/>
                <a:cs typeface="Arial" pitchFamily="34" charset="0"/>
              </a:rPr>
              <a:t>Plate is vertical to the jet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>
                <a:latin typeface="Arial" pitchFamily="34" charset="0"/>
                <a:cs typeface="Arial" pitchFamily="34" charset="0"/>
              </a:rPr>
              <a:t>Plate is inclined to the jet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>
                <a:latin typeface="Arial" pitchFamily="34" charset="0"/>
                <a:cs typeface="Arial" pitchFamily="34" charset="0"/>
              </a:rPr>
              <a:t>Plate is curved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Impulse-Momentum Principle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1428750"/>
            <a:ext cx="8534400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From Newton's 2</a:t>
            </a:r>
            <a:r>
              <a:rPr lang="en-US" baseline="30000" dirty="0">
                <a:latin typeface="Arial" pitchFamily="34" charset="0"/>
                <a:cs typeface="Arial" pitchFamily="34" charset="0"/>
              </a:rPr>
              <a:t>nd</a:t>
            </a:r>
            <a:r>
              <a:rPr lang="en-US" dirty="0">
                <a:latin typeface="Arial" pitchFamily="34" charset="0"/>
                <a:cs typeface="Arial" pitchFamily="34" charset="0"/>
              </a:rPr>
              <a:t> Law: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	F = m a = m (V</a:t>
            </a:r>
            <a:r>
              <a:rPr lang="en-US" baseline="-25000" dirty="0">
                <a:latin typeface="Arial" pitchFamily="34" charset="0"/>
                <a:cs typeface="Arial" pitchFamily="34" charset="0"/>
              </a:rPr>
              <a:t>1</a:t>
            </a:r>
            <a:r>
              <a:rPr lang="en-US" dirty="0">
                <a:latin typeface="Arial" pitchFamily="34" charset="0"/>
                <a:cs typeface="Arial" pitchFamily="34" charset="0"/>
              </a:rPr>
              <a:t>- V</a:t>
            </a:r>
            <a:r>
              <a:rPr lang="en-US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dirty="0">
                <a:latin typeface="Arial" pitchFamily="34" charset="0"/>
                <a:cs typeface="Arial" pitchFamily="34" charset="0"/>
              </a:rPr>
              <a:t>) / t</a:t>
            </a:r>
          </a:p>
          <a:p>
            <a:endParaRPr lang="en-US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Impulse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of a force is given by the change in momentum caused by the force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on the body.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	Ft = mV</a:t>
            </a:r>
            <a:r>
              <a:rPr lang="en-US" baseline="-25000" dirty="0">
                <a:latin typeface="Arial" pitchFamily="34" charset="0"/>
                <a:cs typeface="Arial" pitchFamily="34" charset="0"/>
              </a:rPr>
              <a:t>1</a:t>
            </a:r>
            <a:r>
              <a:rPr lang="en-US" dirty="0">
                <a:latin typeface="Arial" pitchFamily="34" charset="0"/>
                <a:cs typeface="Arial" pitchFamily="34" charset="0"/>
              </a:rPr>
              <a:t> – mV</a:t>
            </a:r>
            <a:r>
              <a:rPr lang="en-US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dirty="0">
                <a:latin typeface="Arial" pitchFamily="34" charset="0"/>
                <a:cs typeface="Arial" pitchFamily="34" charset="0"/>
              </a:rPr>
              <a:t> = Initial Momentum – Final Momentum 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     </a:t>
            </a: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Force exerted by jet </a:t>
            </a:r>
            <a:r>
              <a:rPr lang="en-US" dirty="0">
                <a:latin typeface="Arial" pitchFamily="34" charset="0"/>
                <a:cs typeface="Arial" pitchFamily="34" charset="0"/>
              </a:rPr>
              <a:t>on the plate in the direction of jet, F = m (V</a:t>
            </a:r>
            <a:r>
              <a:rPr lang="en-US" baseline="-25000" dirty="0">
                <a:latin typeface="Arial" pitchFamily="34" charset="0"/>
                <a:cs typeface="Arial" pitchFamily="34" charset="0"/>
              </a:rPr>
              <a:t>1 </a:t>
            </a:r>
            <a:r>
              <a:rPr lang="en-US" dirty="0">
                <a:latin typeface="Arial" pitchFamily="34" charset="0"/>
                <a:cs typeface="Arial" pitchFamily="34" charset="0"/>
              </a:rPr>
              <a:t>– V</a:t>
            </a:r>
            <a:r>
              <a:rPr lang="en-US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dirty="0">
                <a:latin typeface="Arial" pitchFamily="34" charset="0"/>
                <a:cs typeface="Arial" pitchFamily="34" charset="0"/>
              </a:rPr>
              <a:t>) / t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	= (Mass / Time) (Initial Velocity – Final Velocity)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	= (</a:t>
            </a:r>
            <a:r>
              <a:rPr lang="el-GR" dirty="0">
                <a:latin typeface="Arial" pitchFamily="34" charset="0"/>
                <a:cs typeface="Arial" pitchFamily="34" charset="0"/>
              </a:rPr>
              <a:t>ρ</a:t>
            </a:r>
            <a:r>
              <a:rPr lang="en-US" dirty="0">
                <a:latin typeface="Arial" pitchFamily="34" charset="0"/>
                <a:cs typeface="Arial" pitchFamily="34" charset="0"/>
              </a:rPr>
              <a:t>Q) (V</a:t>
            </a:r>
            <a:r>
              <a:rPr lang="en-US" baseline="-25000" dirty="0">
                <a:latin typeface="Arial" pitchFamily="34" charset="0"/>
                <a:cs typeface="Arial" pitchFamily="34" charset="0"/>
              </a:rPr>
              <a:t>1 </a:t>
            </a:r>
            <a:r>
              <a:rPr lang="en-US" dirty="0">
                <a:latin typeface="Arial" pitchFamily="34" charset="0"/>
                <a:cs typeface="Arial" pitchFamily="34" charset="0"/>
              </a:rPr>
              <a:t>– V</a:t>
            </a:r>
            <a:r>
              <a:rPr lang="en-US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dirty="0">
                <a:latin typeface="Arial" pitchFamily="34" charset="0"/>
                <a:cs typeface="Arial" pitchFamily="34" charset="0"/>
              </a:rPr>
              <a:t>) = 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l-GR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ρ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aV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 (V</a:t>
            </a:r>
            <a:r>
              <a:rPr lang="en-US" sz="2800" b="1" baseline="-25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– V</a:t>
            </a:r>
            <a:r>
              <a:rPr lang="en-US" sz="2800" b="1" baseline="-25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Force exerted by the jet on a stationary plate</a:t>
            </a:r>
            <a:endParaRPr lang="en-US" sz="32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142875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Plate is vertical to the jet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2009775"/>
            <a:ext cx="373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00B050"/>
                </a:solidFill>
              </a:rPr>
              <a:t>F = </a:t>
            </a:r>
            <a:r>
              <a:rPr lang="en-US" sz="5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Symbol"/>
              </a:rPr>
              <a:t></a:t>
            </a:r>
            <a:r>
              <a:rPr lang="en-US" sz="5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aV</a:t>
            </a:r>
            <a:r>
              <a:rPr lang="en-US" sz="5400" b="1" baseline="30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2952750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If Plate is moving at a velocity of ‘U’ m/s,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3324820"/>
            <a:ext cx="426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F = </a:t>
            </a:r>
            <a:r>
              <a:rPr lang="en-US" sz="5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</a:t>
            </a:r>
            <a:r>
              <a:rPr lang="en-US" sz="5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a(V-U)</a:t>
            </a:r>
            <a:r>
              <a:rPr lang="en-US" sz="54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53025" y="1924050"/>
            <a:ext cx="3914775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209550"/>
            <a:ext cx="8763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latin typeface="Arial" pitchFamily="34" charset="0"/>
                <a:cs typeface="Arial" pitchFamily="34" charset="0"/>
              </a:rPr>
              <a:t>Problems:</a:t>
            </a:r>
          </a:p>
          <a:p>
            <a:pPr algn="just"/>
            <a:r>
              <a:rPr lang="en-US" dirty="0">
                <a:latin typeface="Arial" pitchFamily="34" charset="0"/>
                <a:cs typeface="Arial" pitchFamily="34" charset="0"/>
              </a:rPr>
              <a:t>1. A jet of water 50 mm diameter strikes a flat plate held normal to the direction of jet. Estimate the force exerted and work done by the jet if</a:t>
            </a:r>
          </a:p>
          <a:p>
            <a:pPr algn="just"/>
            <a:r>
              <a:rPr lang="en-US" dirty="0">
                <a:latin typeface="Arial" pitchFamily="34" charset="0"/>
                <a:cs typeface="Arial" pitchFamily="34" charset="0"/>
              </a:rPr>
              <a:t>a. The plate is stationary</a:t>
            </a:r>
          </a:p>
          <a:p>
            <a:pPr algn="just"/>
            <a:r>
              <a:rPr lang="en-US" dirty="0">
                <a:latin typeface="Arial" pitchFamily="34" charset="0"/>
                <a:cs typeface="Arial" pitchFamily="34" charset="0"/>
              </a:rPr>
              <a:t>b. The plate is moving with a velocity of 1 m/s away from the jet along the line of jet.</a:t>
            </a:r>
          </a:p>
          <a:p>
            <a:pPr algn="just"/>
            <a:r>
              <a:rPr lang="en-US" dirty="0">
                <a:latin typeface="Arial" pitchFamily="34" charset="0"/>
                <a:cs typeface="Arial" pitchFamily="34" charset="0"/>
              </a:rPr>
              <a:t>The discharge through the nozzle is 76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lps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>
                <a:latin typeface="Arial" pitchFamily="34" charset="0"/>
                <a:cs typeface="Arial" pitchFamily="34" charset="0"/>
              </a:rPr>
              <a:t>2. A jet of water 50 mm diameter exerts a force of 3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kN</a:t>
            </a:r>
            <a:r>
              <a:rPr lang="en-US" dirty="0">
                <a:latin typeface="Arial" pitchFamily="34" charset="0"/>
                <a:cs typeface="Arial" pitchFamily="34" charset="0"/>
              </a:rPr>
              <a:t> on a flat vane held perpendicular to the direction of jet. Find the mass flow rate.</a:t>
            </a:r>
          </a:p>
          <a:p>
            <a:pPr algn="just"/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Force exerted by the jet on a stationary plate</a:t>
            </a:r>
            <a:endParaRPr lang="en-US" sz="32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142875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Plate is inclined to the jet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885950"/>
            <a:ext cx="4419600" cy="2759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</a:rPr>
              <a:t>F</a:t>
            </a:r>
            <a:r>
              <a:rPr lang="en-US" sz="4000" b="1" baseline="-25000" dirty="0">
                <a:solidFill>
                  <a:srgbClr val="00B050"/>
                </a:solidFill>
              </a:rPr>
              <a:t>N</a:t>
            </a:r>
            <a:r>
              <a:rPr lang="en-US" sz="4000" b="1" dirty="0">
                <a:solidFill>
                  <a:srgbClr val="00B050"/>
                </a:solidFill>
              </a:rPr>
              <a:t> = </a:t>
            </a:r>
            <a:r>
              <a:rPr lang="en-US" sz="4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Symbol"/>
              </a:rPr>
              <a:t></a:t>
            </a:r>
            <a:r>
              <a:rPr lang="en-US" sz="4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aV</a:t>
            </a:r>
            <a:r>
              <a:rPr lang="en-US" sz="4000" b="1" baseline="30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4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sin </a:t>
            </a:r>
            <a:r>
              <a:rPr lang="en-US" sz="4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Symbol"/>
              </a:rPr>
              <a:t></a:t>
            </a:r>
          </a:p>
          <a:p>
            <a:endParaRPr lang="en-US" sz="4000" b="1" baseline="30000" dirty="0">
              <a:solidFill>
                <a:srgbClr val="00B050"/>
              </a:solidFill>
              <a:latin typeface="Arial" pitchFamily="34" charset="0"/>
              <a:cs typeface="Arial" pitchFamily="34" charset="0"/>
              <a:sym typeface="Symbol"/>
            </a:endParaRPr>
          </a:p>
          <a:p>
            <a:r>
              <a:rPr lang="en-US" sz="4000" b="1" dirty="0">
                <a:solidFill>
                  <a:srgbClr val="00B050"/>
                </a:solidFill>
              </a:rPr>
              <a:t>F</a:t>
            </a:r>
            <a:r>
              <a:rPr lang="en-US" sz="4000" b="1" baseline="-25000" dirty="0">
                <a:solidFill>
                  <a:srgbClr val="00B050"/>
                </a:solidFill>
              </a:rPr>
              <a:t>x</a:t>
            </a:r>
            <a:r>
              <a:rPr lang="en-US" sz="4000" b="1" dirty="0">
                <a:solidFill>
                  <a:srgbClr val="00B050"/>
                </a:solidFill>
              </a:rPr>
              <a:t> = </a:t>
            </a:r>
            <a:r>
              <a:rPr lang="en-US" sz="4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Symbol"/>
              </a:rPr>
              <a:t>F</a:t>
            </a:r>
            <a:r>
              <a:rPr lang="en-US" sz="4000" b="1" baseline="-25000" dirty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Symbol"/>
              </a:rPr>
              <a:t>N</a:t>
            </a:r>
            <a:r>
              <a:rPr lang="en-US" sz="4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sin </a:t>
            </a:r>
            <a:r>
              <a:rPr lang="en-US" sz="4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Symbol"/>
              </a:rPr>
              <a:t></a:t>
            </a:r>
          </a:p>
          <a:p>
            <a:endParaRPr lang="en-US" sz="4000" b="1" baseline="30000" dirty="0">
              <a:solidFill>
                <a:srgbClr val="00B050"/>
              </a:solidFill>
              <a:latin typeface="Arial" pitchFamily="34" charset="0"/>
              <a:cs typeface="Arial" pitchFamily="34" charset="0"/>
              <a:sym typeface="Symbol"/>
            </a:endParaRPr>
          </a:p>
          <a:p>
            <a:r>
              <a:rPr lang="en-US" sz="4000" b="1" dirty="0">
                <a:solidFill>
                  <a:srgbClr val="00B050"/>
                </a:solidFill>
              </a:rPr>
              <a:t>F</a:t>
            </a:r>
            <a:r>
              <a:rPr lang="en-US" sz="4000" b="1" baseline="-25000" dirty="0">
                <a:solidFill>
                  <a:srgbClr val="00B050"/>
                </a:solidFill>
              </a:rPr>
              <a:t>x</a:t>
            </a:r>
            <a:r>
              <a:rPr lang="en-US" sz="4000" b="1" dirty="0">
                <a:solidFill>
                  <a:srgbClr val="00B050"/>
                </a:solidFill>
              </a:rPr>
              <a:t> = </a:t>
            </a:r>
            <a:r>
              <a:rPr lang="en-US" sz="4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Symbol"/>
              </a:rPr>
              <a:t>F</a:t>
            </a:r>
            <a:r>
              <a:rPr lang="en-US" sz="4000" b="1" baseline="-25000" dirty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Symbol"/>
              </a:rPr>
              <a:t>N</a:t>
            </a:r>
            <a:r>
              <a:rPr lang="en-US" sz="4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0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cos</a:t>
            </a:r>
            <a:r>
              <a:rPr lang="en-US" sz="4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Symbol"/>
              </a:rPr>
              <a:t></a:t>
            </a:r>
            <a:endParaRPr lang="en-US" sz="4000" b="1" baseline="300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81525" y="1428750"/>
            <a:ext cx="4486275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81525" y="1428750"/>
            <a:ext cx="4486275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Force exerted by the jet on a 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moving plate</a:t>
            </a:r>
            <a:endParaRPr lang="en-US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142875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Plate is inclined to the jet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885950"/>
            <a:ext cx="4648200" cy="2759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F</a:t>
            </a:r>
            <a:r>
              <a:rPr lang="en-US" sz="4000" b="1" baseline="-25000" dirty="0">
                <a:solidFill>
                  <a:srgbClr val="FF0000"/>
                </a:solidFill>
              </a:rPr>
              <a:t>N</a:t>
            </a:r>
            <a:r>
              <a:rPr lang="en-US" sz="4000" b="1" dirty="0">
                <a:solidFill>
                  <a:srgbClr val="FF0000"/>
                </a:solidFill>
              </a:rPr>
              <a:t> = </a:t>
            </a:r>
            <a:r>
              <a:rPr lang="en-US" sz="4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</a:t>
            </a:r>
            <a:r>
              <a:rPr lang="en-US" sz="4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a(V-U)</a:t>
            </a:r>
            <a:r>
              <a:rPr lang="en-US" sz="40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4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sin </a:t>
            </a:r>
            <a:r>
              <a:rPr lang="en-US" sz="4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</a:t>
            </a:r>
          </a:p>
          <a:p>
            <a:endParaRPr lang="en-US" sz="4000" b="1" baseline="30000" dirty="0">
              <a:solidFill>
                <a:srgbClr val="FF0000"/>
              </a:solidFill>
              <a:latin typeface="Arial" pitchFamily="34" charset="0"/>
              <a:cs typeface="Arial" pitchFamily="34" charset="0"/>
              <a:sym typeface="Symbol"/>
            </a:endParaRPr>
          </a:p>
          <a:p>
            <a:r>
              <a:rPr lang="en-US" sz="4000" b="1" dirty="0">
                <a:solidFill>
                  <a:srgbClr val="FF0000"/>
                </a:solidFill>
              </a:rPr>
              <a:t>F</a:t>
            </a:r>
            <a:r>
              <a:rPr lang="en-US" sz="4000" b="1" baseline="-25000" dirty="0">
                <a:solidFill>
                  <a:srgbClr val="FF0000"/>
                </a:solidFill>
              </a:rPr>
              <a:t>x</a:t>
            </a:r>
            <a:r>
              <a:rPr lang="en-US" sz="4000" b="1" dirty="0">
                <a:solidFill>
                  <a:srgbClr val="FF0000"/>
                </a:solidFill>
              </a:rPr>
              <a:t> = </a:t>
            </a:r>
            <a:r>
              <a:rPr lang="en-US" sz="4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F</a:t>
            </a:r>
            <a:r>
              <a:rPr lang="en-US" sz="4000" b="1" baseline="-25000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N</a:t>
            </a:r>
            <a:r>
              <a:rPr lang="en-US" sz="4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sin </a:t>
            </a:r>
            <a:r>
              <a:rPr lang="en-US" sz="4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</a:t>
            </a:r>
          </a:p>
          <a:p>
            <a:endParaRPr lang="en-US" sz="4000" b="1" baseline="30000" dirty="0">
              <a:solidFill>
                <a:srgbClr val="FF0000"/>
              </a:solidFill>
              <a:latin typeface="Arial" pitchFamily="34" charset="0"/>
              <a:cs typeface="Arial" pitchFamily="34" charset="0"/>
              <a:sym typeface="Symbol"/>
            </a:endParaRPr>
          </a:p>
          <a:p>
            <a:r>
              <a:rPr lang="en-US" sz="4000" b="1" dirty="0">
                <a:solidFill>
                  <a:srgbClr val="FF0000"/>
                </a:solidFill>
              </a:rPr>
              <a:t>F</a:t>
            </a:r>
            <a:r>
              <a:rPr lang="en-US" sz="4000" b="1" baseline="-25000" dirty="0">
                <a:solidFill>
                  <a:srgbClr val="FF0000"/>
                </a:solidFill>
              </a:rPr>
              <a:t>x</a:t>
            </a:r>
            <a:r>
              <a:rPr lang="en-US" sz="4000" b="1" dirty="0">
                <a:solidFill>
                  <a:srgbClr val="FF0000"/>
                </a:solidFill>
              </a:rPr>
              <a:t> = </a:t>
            </a:r>
            <a:r>
              <a:rPr lang="en-US" sz="4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F</a:t>
            </a:r>
            <a:r>
              <a:rPr lang="en-US" sz="4000" b="1" baseline="-25000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N</a:t>
            </a:r>
            <a:r>
              <a:rPr lang="en-US" sz="4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cos</a:t>
            </a:r>
            <a:r>
              <a:rPr lang="en-US" sz="4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</a:t>
            </a:r>
            <a:endParaRPr lang="en-US" sz="4000" b="1" baseline="30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209550"/>
            <a:ext cx="8763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latin typeface="Arial" pitchFamily="34" charset="0"/>
                <a:cs typeface="Arial" pitchFamily="34" charset="0"/>
              </a:rPr>
              <a:t>Problems:</a:t>
            </a:r>
          </a:p>
          <a:p>
            <a:pPr algn="just"/>
            <a:r>
              <a:rPr lang="en-US" dirty="0">
                <a:latin typeface="Arial" pitchFamily="34" charset="0"/>
                <a:cs typeface="Arial" pitchFamily="34" charset="0"/>
              </a:rPr>
              <a:t>1. A jet of data 75 mm diameter has a velocity of 30 m/s. It strikes a flat plate inclined at 45</a:t>
            </a:r>
            <a:r>
              <a:rPr lang="en-US" baseline="30000" dirty="0">
                <a:latin typeface="Arial" pitchFamily="34" charset="0"/>
                <a:cs typeface="Arial" pitchFamily="34" charset="0"/>
              </a:rPr>
              <a:t>0</a:t>
            </a:r>
            <a:r>
              <a:rPr lang="en-US" dirty="0">
                <a:latin typeface="Arial" pitchFamily="34" charset="0"/>
                <a:cs typeface="Arial" pitchFamily="34" charset="0"/>
              </a:rPr>
              <a:t> to the axis of jet. Find the force on the plate when.</a:t>
            </a:r>
          </a:p>
          <a:p>
            <a:pPr algn="just"/>
            <a:r>
              <a:rPr lang="en-US" dirty="0">
                <a:latin typeface="Arial" pitchFamily="34" charset="0"/>
                <a:cs typeface="Arial" pitchFamily="34" charset="0"/>
              </a:rPr>
              <a:t>a. The plate is stationary</a:t>
            </a:r>
          </a:p>
          <a:p>
            <a:pPr algn="just"/>
            <a:r>
              <a:rPr lang="en-US" dirty="0">
                <a:latin typeface="Arial" pitchFamily="34" charset="0"/>
                <a:cs typeface="Arial" pitchFamily="34" charset="0"/>
              </a:rPr>
              <a:t>b. The plate is moving with a velocity of 15 m/s along and away from the jet.</a:t>
            </a:r>
          </a:p>
          <a:p>
            <a:pPr algn="just"/>
            <a:r>
              <a:rPr lang="en-US" dirty="0">
                <a:latin typeface="Arial" pitchFamily="34" charset="0"/>
                <a:cs typeface="Arial" pitchFamily="34" charset="0"/>
              </a:rPr>
              <a:t>Also find power and efficiency in case (b)</a:t>
            </a:r>
          </a:p>
          <a:p>
            <a:pPr algn="just"/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>
                <a:latin typeface="Arial" pitchFamily="34" charset="0"/>
                <a:cs typeface="Arial" pitchFamily="34" charset="0"/>
              </a:rPr>
              <a:t>2. A 75 mm diameter jet having a velocity of 12 m/s impinges a smooth flat plate, the normal of which is inclined at 60</a:t>
            </a:r>
            <a:r>
              <a:rPr lang="en-US" baseline="30000" dirty="0">
                <a:latin typeface="Arial" pitchFamily="34" charset="0"/>
                <a:cs typeface="Arial" pitchFamily="34" charset="0"/>
              </a:rPr>
              <a:t>0</a:t>
            </a:r>
            <a:r>
              <a:rPr lang="en-US" dirty="0">
                <a:latin typeface="Arial" pitchFamily="34" charset="0"/>
                <a:cs typeface="Arial" pitchFamily="34" charset="0"/>
              </a:rPr>
              <a:t> to the axis of jet. Find the impact of jet on the plate at right angles to the plate when the plate is stationery. </a:t>
            </a:r>
          </a:p>
          <a:p>
            <a:pPr algn="just"/>
            <a:r>
              <a:rPr lang="en-US" dirty="0">
                <a:latin typeface="Arial" pitchFamily="34" charset="0"/>
                <a:cs typeface="Arial" pitchFamily="34" charset="0"/>
              </a:rPr>
              <a:t>a. What will be the impact if the plate moves with a velocity of 6 m/s in the direction of jet and away from it. </a:t>
            </a:r>
          </a:p>
          <a:p>
            <a:pPr algn="just"/>
            <a:r>
              <a:rPr lang="en-US" dirty="0">
                <a:latin typeface="Arial" pitchFamily="34" charset="0"/>
                <a:cs typeface="Arial" pitchFamily="34" charset="0"/>
              </a:rPr>
              <a:t>b. What will be the force if the plate moves towards the plate.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1474</Words>
  <Application>Microsoft Office PowerPoint</Application>
  <PresentationFormat>On-screen Show (16:9)</PresentationFormat>
  <Paragraphs>131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Algerian</vt:lpstr>
      <vt:lpstr>Arial</vt:lpstr>
      <vt:lpstr>Calibri</vt:lpstr>
      <vt:lpstr>Lucida Sans Unicode</vt:lpstr>
      <vt:lpstr>Times New Roman</vt:lpstr>
      <vt:lpstr>Verdana</vt:lpstr>
      <vt:lpstr>Wingdings 2</vt:lpstr>
      <vt:lpstr>Wingdings 3</vt:lpstr>
      <vt:lpstr>Concourse</vt:lpstr>
      <vt:lpstr>YASHODA TECHNICAL CAMPUS  FACULTY OF POLYTECHNIC SATARA  </vt:lpstr>
      <vt:lpstr>PowerPoint Presentation</vt:lpstr>
      <vt:lpstr>Force exerted by the jet on a stationary plate</vt:lpstr>
      <vt:lpstr>Impulse-Momentum Principle</vt:lpstr>
      <vt:lpstr>Force exerted by the jet on a stationary plate</vt:lpstr>
      <vt:lpstr>PowerPoint Presentation</vt:lpstr>
      <vt:lpstr>Force exerted by the jet on a stationary plate</vt:lpstr>
      <vt:lpstr>Force exerted by the jet on a moving plate</vt:lpstr>
      <vt:lpstr>PowerPoint Presentation</vt:lpstr>
      <vt:lpstr>Force exerted by the jet on a stationary plate</vt:lpstr>
      <vt:lpstr>Force exerted by the jet on a moving plate</vt:lpstr>
      <vt:lpstr>PowerPoint Presentation</vt:lpstr>
      <vt:lpstr>Force exerted by the jet on a stationary plate (Symmetrical Plate)</vt:lpstr>
      <vt:lpstr>Force exerted by the jet on a stationary plate (Unsymmetrical Plate)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2015-01-06T23:55:58Z</dcterms:created>
  <dcterms:modified xsi:type="dcterms:W3CDTF">2025-01-13T11:25:08Z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